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0" r:id="rId5"/>
    <p:sldId id="282" r:id="rId6"/>
    <p:sldId id="305" r:id="rId7"/>
    <p:sldId id="304" r:id="rId8"/>
    <p:sldId id="258" r:id="rId9"/>
    <p:sldId id="297" r:id="rId10"/>
    <p:sldId id="303" r:id="rId11"/>
    <p:sldId id="259" r:id="rId12"/>
    <p:sldId id="306" r:id="rId13"/>
    <p:sldId id="291" r:id="rId14"/>
    <p:sldId id="307" r:id="rId15"/>
    <p:sldId id="294" r:id="rId16"/>
  </p:sldIdLst>
  <p:sldSz cx="12192000" cy="6858000"/>
  <p:notesSz cx="6669088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78" userDrawn="1">
          <p15:clr>
            <a:srgbClr val="A4A3A4"/>
          </p15:clr>
        </p15:guide>
        <p15:guide id="3" orient="horz" pos="3158" userDrawn="1">
          <p15:clr>
            <a:srgbClr val="A4A3A4"/>
          </p15:clr>
        </p15:guide>
        <p15:guide id="4" orient="horz" pos="255">
          <p15:clr>
            <a:srgbClr val="A4A3A4"/>
          </p15:clr>
        </p15:guide>
        <p15:guide id="5" orient="horz" pos="709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pos="257">
          <p15:clr>
            <a:srgbClr val="A4A3A4"/>
          </p15:clr>
        </p15:guide>
        <p15:guide id="8" pos="74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4FA"/>
    <a:srgbClr val="EAF6FE"/>
    <a:srgbClr val="E6F7FB"/>
    <a:srgbClr val="9EC9E3"/>
    <a:srgbClr val="83CFEA"/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793" autoAdjust="0"/>
  </p:normalViewPr>
  <p:slideViewPr>
    <p:cSldViewPr showGuides="1">
      <p:cViewPr varScale="1">
        <p:scale>
          <a:sx n="57" d="100"/>
          <a:sy n="57" d="100"/>
        </p:scale>
        <p:origin x="1032" y="48"/>
      </p:cViewPr>
      <p:guideLst>
        <p:guide pos="2978"/>
        <p:guide orient="horz" pos="3158"/>
        <p:guide orient="horz" pos="255"/>
        <p:guide orient="horz" pos="709"/>
        <p:guide orient="horz" pos="4020"/>
        <p:guide pos="257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4662-E8E4-4479-B298-8B9F99A4E8B1}" type="datetimeFigureOut">
              <a:rPr lang="fi-FI" sz="800" smtClean="0"/>
              <a:t>12.9.2019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C603E-1A40-400C-824F-58A1E8BEBE6C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069231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DA35F2AC-5892-471B-B012-5F67CA53C17C}" type="datetimeFigureOut">
              <a:rPr lang="fi-FI" smtClean="0"/>
              <a:pPr/>
              <a:t>12.9.2019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191A1916-8993-4DD2-B6BA-A57149BB3A8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60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EU-kuva, ks.</a:t>
            </a:r>
            <a:r>
              <a:rPr lang="fi-FI" baseline="0" dirty="0" smtClean="0"/>
              <a:t> arkisto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7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0209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815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kuntaliitto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kuntaliitto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 userDrawn="1"/>
        </p:nvSpPr>
        <p:spPr>
          <a:xfrm>
            <a:off x="6096000" y="620688"/>
            <a:ext cx="6096000" cy="5616624"/>
          </a:xfrm>
          <a:custGeom>
            <a:avLst/>
            <a:gdLst/>
            <a:ahLst/>
            <a:cxnLst/>
            <a:rect l="l" t="t" r="r" b="b"/>
            <a:pathLst>
              <a:path w="6096000" h="5616624">
                <a:moveTo>
                  <a:pt x="179676" y="0"/>
                </a:moveTo>
                <a:lnTo>
                  <a:pt x="6096000" y="0"/>
                </a:lnTo>
                <a:lnTo>
                  <a:pt x="6096000" y="5616624"/>
                </a:lnTo>
                <a:lnTo>
                  <a:pt x="179676" y="5616624"/>
                </a:lnTo>
                <a:cubicBezTo>
                  <a:pt x="80444" y="5616624"/>
                  <a:pt x="0" y="5536180"/>
                  <a:pt x="0" y="5436948"/>
                </a:cubicBezTo>
                <a:lnTo>
                  <a:pt x="0" y="179676"/>
                </a:lnTo>
                <a:cubicBezTo>
                  <a:pt x="0" y="80444"/>
                  <a:pt x="80444" y="0"/>
                  <a:pt x="179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055" y="2492896"/>
            <a:ext cx="5183958" cy="1512168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0055" y="4077072"/>
            <a:ext cx="5183958" cy="86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08E3B20-2BA6-4E06-97BA-4EFED7654CFB}" type="datetime1">
              <a:rPr lang="fi-FI" smtClean="0"/>
              <a:t>12.9.2019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600056" y="1052736"/>
            <a:ext cx="3816424" cy="850360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610849" y="5445224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610849" y="5661248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344151" y="5445224"/>
            <a:ext cx="1439862" cy="432048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</a:t>
            </a:r>
          </a:p>
        </p:txBody>
      </p:sp>
    </p:spTree>
    <p:extLst>
      <p:ext uri="{BB962C8B-B14F-4D97-AF65-F5344CB8AC3E}">
        <p14:creationId xmlns:p14="http://schemas.microsoft.com/office/powerpoint/2010/main" val="146209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E712-52CE-4C8D-B219-4F41FB51AC35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431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C7E5-B22B-4363-8422-0AEFB328B764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84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4558-9A98-420A-8390-A8714C35BC90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86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273A-56B8-4E4E-A27A-451A2E6438BA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31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5440" y="1827903"/>
            <a:ext cx="5040560" cy="4337947"/>
          </a:xfrm>
        </p:spPr>
        <p:txBody>
          <a:bodyPr/>
          <a:lstStyle/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4072" y="1844675"/>
            <a:ext cx="5039940" cy="4321175"/>
          </a:xfrm>
        </p:spPr>
        <p:txBody>
          <a:bodyPr/>
          <a:lstStyle/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5387-165C-40D5-94F2-E0A6A90E00DB}" type="datetime1">
              <a:rPr lang="fi-FI" noProof="0" smtClean="0"/>
              <a:t>12.9.2019</a:t>
            </a:fld>
            <a:endParaRPr lang="fi-FI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745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8" y="1844675"/>
            <a:ext cx="5040312" cy="648221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5687" y="2492897"/>
            <a:ext cx="5040313" cy="3672954"/>
          </a:xfrm>
        </p:spPr>
        <p:txBody>
          <a:bodyPr/>
          <a:lstStyle/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3700" y="1844675"/>
            <a:ext cx="5040312" cy="648221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3700" y="2492897"/>
            <a:ext cx="5040312" cy="3672954"/>
          </a:xfrm>
        </p:spPr>
        <p:txBody>
          <a:bodyPr/>
          <a:lstStyle/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6791-287A-4B85-A81B-518198475A1C}" type="datetime1">
              <a:rPr lang="fi-FI" smtClean="0"/>
              <a:t>12.9.2019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98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60" y="404813"/>
            <a:ext cx="3528666" cy="5772150"/>
          </a:xfrm>
        </p:spPr>
        <p:txBody>
          <a:bodyPr/>
          <a:lstStyle/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16119AF5-1AEB-4D7D-9227-913027753368}" type="datetime1">
              <a:rPr lang="fi-FI" smtClean="0"/>
              <a:t>12.9.2019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824191" y="404812"/>
            <a:ext cx="3959821" cy="604852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59" y="404813"/>
            <a:ext cx="7848253" cy="2232099"/>
          </a:xfrm>
        </p:spPr>
        <p:txBody>
          <a:bodyPr/>
          <a:lstStyle/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066B97BF-34E7-4F12-9FB9-23514B850A25}" type="datetime1">
              <a:rPr lang="fi-FI" smtClean="0"/>
              <a:t>12.9.2019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2924175"/>
            <a:ext cx="7848253" cy="352916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205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844675"/>
            <a:ext cx="5688012" cy="4320629"/>
          </a:xfrm>
        </p:spPr>
        <p:txBody>
          <a:bodyPr/>
          <a:lstStyle/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B902-6EBC-41BA-8A5E-086A10AE337C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84032" y="1844676"/>
            <a:ext cx="5399981" cy="460866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09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6F04-53CC-4DD0-9C9E-A585066C4635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7988" y="1844676"/>
            <a:ext cx="11376025" cy="460866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9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asic ">
    <p:bg>
      <p:bgPr>
        <a:solidFill>
          <a:srgbClr val="83C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 userDrawn="1"/>
        </p:nvSpPr>
        <p:spPr>
          <a:xfrm>
            <a:off x="3287687" y="836613"/>
            <a:ext cx="8904312" cy="4248571"/>
          </a:xfrm>
          <a:custGeom>
            <a:avLst/>
            <a:gdLst/>
            <a:ahLst/>
            <a:cxnLst/>
            <a:rect l="l" t="t" r="r" b="b"/>
            <a:pathLst>
              <a:path w="8904312" h="4248571">
                <a:moveTo>
                  <a:pt x="165861" y="0"/>
                </a:moveTo>
                <a:lnTo>
                  <a:pt x="3528392" y="0"/>
                </a:lnTo>
                <a:lnTo>
                  <a:pt x="5627293" y="0"/>
                </a:lnTo>
                <a:lnTo>
                  <a:pt x="8904312" y="0"/>
                </a:lnTo>
                <a:lnTo>
                  <a:pt x="8904312" y="4248571"/>
                </a:lnTo>
                <a:lnTo>
                  <a:pt x="0" y="4248571"/>
                </a:lnTo>
                <a:lnTo>
                  <a:pt x="0" y="165861"/>
                </a:lnTo>
                <a:cubicBezTo>
                  <a:pt x="0" y="74259"/>
                  <a:pt x="74259" y="0"/>
                  <a:pt x="1658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ounded Rectangle 18"/>
          <p:cNvSpPr/>
          <p:nvPr userDrawn="1"/>
        </p:nvSpPr>
        <p:spPr>
          <a:xfrm>
            <a:off x="3287687" y="5157191"/>
            <a:ext cx="8904312" cy="864197"/>
          </a:xfrm>
          <a:custGeom>
            <a:avLst/>
            <a:gdLst/>
            <a:ahLst/>
            <a:cxnLst/>
            <a:rect l="l" t="t" r="r" b="b"/>
            <a:pathLst>
              <a:path w="8904312" h="864197">
                <a:moveTo>
                  <a:pt x="0" y="0"/>
                </a:moveTo>
                <a:lnTo>
                  <a:pt x="8904312" y="0"/>
                </a:lnTo>
                <a:lnTo>
                  <a:pt x="8904312" y="864197"/>
                </a:lnTo>
                <a:lnTo>
                  <a:pt x="5627293" y="864197"/>
                </a:lnTo>
                <a:lnTo>
                  <a:pt x="3528392" y="864197"/>
                </a:lnTo>
                <a:lnTo>
                  <a:pt x="165861" y="864197"/>
                </a:lnTo>
                <a:cubicBezTo>
                  <a:pt x="74259" y="864197"/>
                  <a:pt x="0" y="789938"/>
                  <a:pt x="0" y="6983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5759" y="2708920"/>
            <a:ext cx="7848253" cy="108012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5759" y="3861048"/>
            <a:ext cx="7848254" cy="86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5FA3B-74E0-4C72-A235-B9D05E4ACC75}" type="datetime1">
              <a:rPr lang="fi-FI" smtClean="0"/>
              <a:t>12.9.2019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935760" y="1426512"/>
            <a:ext cx="3816424" cy="850360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935413" y="5373216"/>
            <a:ext cx="6265043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935413" y="5589240"/>
            <a:ext cx="6265043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344151" y="5373216"/>
            <a:ext cx="1439862" cy="432048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</a:t>
            </a:r>
          </a:p>
        </p:txBody>
      </p:sp>
    </p:spTree>
    <p:extLst>
      <p:ext uri="{BB962C8B-B14F-4D97-AF65-F5344CB8AC3E}">
        <p14:creationId xmlns:p14="http://schemas.microsoft.com/office/powerpoint/2010/main" val="23901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8832304" y="3068960"/>
            <a:ext cx="3359696" cy="2736304"/>
          </a:xfrm>
          <a:custGeom>
            <a:avLst/>
            <a:gdLst/>
            <a:ahLst/>
            <a:cxnLst/>
            <a:rect l="l" t="t" r="r" b="b"/>
            <a:pathLst>
              <a:path w="3359696" h="2736304">
                <a:moveTo>
                  <a:pt x="165109" y="0"/>
                </a:moveTo>
                <a:lnTo>
                  <a:pt x="3359696" y="0"/>
                </a:lnTo>
                <a:lnTo>
                  <a:pt x="3359696" y="2736304"/>
                </a:lnTo>
                <a:lnTo>
                  <a:pt x="165109" y="2736304"/>
                </a:lnTo>
                <a:cubicBezTo>
                  <a:pt x="73922" y="2736304"/>
                  <a:pt x="0" y="2662382"/>
                  <a:pt x="0" y="2571195"/>
                </a:cubicBezTo>
                <a:lnTo>
                  <a:pt x="0" y="165109"/>
                </a:lnTo>
                <a:cubicBezTo>
                  <a:pt x="0" y="73922"/>
                  <a:pt x="73922" y="0"/>
                  <a:pt x="165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custGeom>
            <a:avLst/>
            <a:gdLst/>
            <a:ahLst/>
            <a:cxnLst/>
            <a:rect l="l" t="t" r="r" b="b"/>
            <a:pathLst>
              <a:path w="7848253" h="6048523">
                <a:moveTo>
                  <a:pt x="0" y="0"/>
                </a:moveTo>
                <a:lnTo>
                  <a:pt x="7848253" y="0"/>
                </a:lnTo>
                <a:lnTo>
                  <a:pt x="7848253" y="2664147"/>
                </a:lnTo>
                <a:lnTo>
                  <a:pt x="5047369" y="2664147"/>
                </a:lnTo>
                <a:cubicBezTo>
                  <a:pt x="4964071" y="2664147"/>
                  <a:pt x="4896544" y="2731674"/>
                  <a:pt x="4896544" y="2814972"/>
                </a:cubicBezTo>
                <a:lnTo>
                  <a:pt x="4896544" y="5249626"/>
                </a:lnTo>
                <a:cubicBezTo>
                  <a:pt x="4896544" y="5332924"/>
                  <a:pt x="4964071" y="5400451"/>
                  <a:pt x="5047369" y="5400451"/>
                </a:cubicBezTo>
                <a:lnTo>
                  <a:pt x="7848253" y="5400451"/>
                </a:lnTo>
                <a:lnTo>
                  <a:pt x="7848253" y="6048523"/>
                </a:lnTo>
                <a:lnTo>
                  <a:pt x="0" y="604852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9192344" y="3429000"/>
            <a:ext cx="2591669" cy="2016125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5B10D1-7847-4EA1-89C8-CDD9057129D9}" type="datetime1">
              <a:rPr lang="fi-FI" noProof="0" smtClean="0"/>
              <a:t>12.9.2019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noProof="0" smtClean="0"/>
              <a:t>Esityksen nimi ja Tekijä</a:t>
            </a:r>
            <a:endParaRPr lang="fi-FI" noProof="0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673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6"/>
          <p:cNvSpPr/>
          <p:nvPr userDrawn="1"/>
        </p:nvSpPr>
        <p:spPr>
          <a:xfrm>
            <a:off x="8832304" y="1124744"/>
            <a:ext cx="3359696" cy="2376264"/>
          </a:xfrm>
          <a:custGeom>
            <a:avLst/>
            <a:gdLst/>
            <a:ahLst/>
            <a:cxnLst/>
            <a:rect l="l" t="t" r="r" b="b"/>
            <a:pathLst>
              <a:path w="3359696" h="2376264">
                <a:moveTo>
                  <a:pt x="174822" y="0"/>
                </a:moveTo>
                <a:lnTo>
                  <a:pt x="3168352" y="0"/>
                </a:lnTo>
                <a:lnTo>
                  <a:pt x="3281586" y="0"/>
                </a:lnTo>
                <a:lnTo>
                  <a:pt x="3359696" y="0"/>
                </a:lnTo>
                <a:lnTo>
                  <a:pt x="3359696" y="2376264"/>
                </a:lnTo>
                <a:lnTo>
                  <a:pt x="3281586" y="2376264"/>
                </a:lnTo>
                <a:lnTo>
                  <a:pt x="3168352" y="2376264"/>
                </a:lnTo>
                <a:lnTo>
                  <a:pt x="174822" y="2376264"/>
                </a:lnTo>
                <a:cubicBezTo>
                  <a:pt x="78270" y="2376264"/>
                  <a:pt x="0" y="2297994"/>
                  <a:pt x="0" y="2201442"/>
                </a:cubicBezTo>
                <a:lnTo>
                  <a:pt x="0" y="174822"/>
                </a:lnTo>
                <a:cubicBezTo>
                  <a:pt x="0" y="78270"/>
                  <a:pt x="78270" y="0"/>
                  <a:pt x="1748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ounded Rectangle 14"/>
          <p:cNvSpPr/>
          <p:nvPr userDrawn="1"/>
        </p:nvSpPr>
        <p:spPr>
          <a:xfrm>
            <a:off x="8832304" y="3717032"/>
            <a:ext cx="3359696" cy="2088456"/>
          </a:xfrm>
          <a:custGeom>
            <a:avLst/>
            <a:gdLst/>
            <a:ahLst/>
            <a:cxnLst/>
            <a:rect l="l" t="t" r="r" b="b"/>
            <a:pathLst>
              <a:path w="3359696" h="2088456">
                <a:moveTo>
                  <a:pt x="153648" y="0"/>
                </a:moveTo>
                <a:lnTo>
                  <a:pt x="3168352" y="0"/>
                </a:lnTo>
                <a:lnTo>
                  <a:pt x="3287712" y="0"/>
                </a:lnTo>
                <a:lnTo>
                  <a:pt x="3359696" y="0"/>
                </a:lnTo>
                <a:lnTo>
                  <a:pt x="3359696" y="2088456"/>
                </a:lnTo>
                <a:lnTo>
                  <a:pt x="3287712" y="2088456"/>
                </a:lnTo>
                <a:lnTo>
                  <a:pt x="3168352" y="2088456"/>
                </a:lnTo>
                <a:lnTo>
                  <a:pt x="153648" y="2088456"/>
                </a:lnTo>
                <a:cubicBezTo>
                  <a:pt x="68791" y="2088456"/>
                  <a:pt x="0" y="2019665"/>
                  <a:pt x="0" y="1934808"/>
                </a:cubicBezTo>
                <a:lnTo>
                  <a:pt x="0" y="153648"/>
                </a:lnTo>
                <a:cubicBezTo>
                  <a:pt x="0" y="68791"/>
                  <a:pt x="68791" y="0"/>
                  <a:pt x="153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custGeom>
            <a:avLst/>
            <a:gdLst/>
            <a:ahLst/>
            <a:cxnLst/>
            <a:rect l="l" t="t" r="r" b="b"/>
            <a:pathLst>
              <a:path w="7848253" h="6048523">
                <a:moveTo>
                  <a:pt x="0" y="0"/>
                </a:moveTo>
                <a:lnTo>
                  <a:pt x="7848253" y="0"/>
                </a:lnTo>
                <a:lnTo>
                  <a:pt x="7848253" y="719931"/>
                </a:lnTo>
                <a:lnTo>
                  <a:pt x="5071366" y="719931"/>
                </a:lnTo>
                <a:cubicBezTo>
                  <a:pt x="4974814" y="719931"/>
                  <a:pt x="4896544" y="798201"/>
                  <a:pt x="4896544" y="894753"/>
                </a:cubicBezTo>
                <a:lnTo>
                  <a:pt x="4896544" y="2921373"/>
                </a:lnTo>
                <a:cubicBezTo>
                  <a:pt x="4896544" y="3017925"/>
                  <a:pt x="4974814" y="3096195"/>
                  <a:pt x="5071366" y="3096195"/>
                </a:cubicBezTo>
                <a:lnTo>
                  <a:pt x="7848253" y="3096195"/>
                </a:lnTo>
                <a:lnTo>
                  <a:pt x="7848253" y="3312219"/>
                </a:lnTo>
                <a:lnTo>
                  <a:pt x="5050192" y="3312219"/>
                </a:lnTo>
                <a:cubicBezTo>
                  <a:pt x="4965335" y="3312219"/>
                  <a:pt x="4896544" y="3381010"/>
                  <a:pt x="4896544" y="3465867"/>
                </a:cubicBezTo>
                <a:lnTo>
                  <a:pt x="4896544" y="5247027"/>
                </a:lnTo>
                <a:cubicBezTo>
                  <a:pt x="4896544" y="5331884"/>
                  <a:pt x="4965335" y="5400675"/>
                  <a:pt x="5050192" y="5400675"/>
                </a:cubicBezTo>
                <a:lnTo>
                  <a:pt x="7848253" y="5400675"/>
                </a:lnTo>
                <a:lnTo>
                  <a:pt x="7848253" y="6048523"/>
                </a:lnTo>
                <a:lnTo>
                  <a:pt x="0" y="604852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5657740D-19C6-4A5B-8C83-860443DA1CE8}" type="datetime1">
              <a:rPr lang="fi-FI" smtClean="0"/>
              <a:t>12.9.2019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9192344" y="4077072"/>
            <a:ext cx="2591669" cy="136805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9192344" y="1484784"/>
            <a:ext cx="2591669" cy="1656184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32427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7608168" y="764704"/>
            <a:ext cx="4583832" cy="2232248"/>
          </a:xfrm>
          <a:custGeom>
            <a:avLst/>
            <a:gdLst/>
            <a:ahLst/>
            <a:cxnLst/>
            <a:rect l="l" t="t" r="r" b="b"/>
            <a:pathLst>
              <a:path w="4583832" h="2232248">
                <a:moveTo>
                  <a:pt x="167977" y="0"/>
                </a:moveTo>
                <a:lnTo>
                  <a:pt x="4583832" y="0"/>
                </a:lnTo>
                <a:lnTo>
                  <a:pt x="4583832" y="2232248"/>
                </a:lnTo>
                <a:lnTo>
                  <a:pt x="167977" y="2232248"/>
                </a:lnTo>
                <a:cubicBezTo>
                  <a:pt x="75206" y="2232248"/>
                  <a:pt x="0" y="2157042"/>
                  <a:pt x="0" y="2064271"/>
                </a:cubicBezTo>
                <a:lnTo>
                  <a:pt x="0" y="167977"/>
                </a:lnTo>
                <a:cubicBezTo>
                  <a:pt x="0" y="75206"/>
                  <a:pt x="75206" y="0"/>
                  <a:pt x="1679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7988" y="404813"/>
            <a:ext cx="11376025" cy="5688483"/>
          </a:xfrm>
          <a:custGeom>
            <a:avLst/>
            <a:gdLst/>
            <a:ahLst/>
            <a:cxnLst/>
            <a:rect l="l" t="t" r="r" b="b"/>
            <a:pathLst>
              <a:path w="11376025" h="5688483">
                <a:moveTo>
                  <a:pt x="0" y="0"/>
                </a:moveTo>
                <a:lnTo>
                  <a:pt x="11376025" y="0"/>
                </a:lnTo>
                <a:lnTo>
                  <a:pt x="11376025" y="359891"/>
                </a:lnTo>
                <a:lnTo>
                  <a:pt x="7368157" y="359891"/>
                </a:lnTo>
                <a:cubicBezTo>
                  <a:pt x="7275386" y="359891"/>
                  <a:pt x="7200180" y="435097"/>
                  <a:pt x="7200180" y="527868"/>
                </a:cubicBezTo>
                <a:lnTo>
                  <a:pt x="7200180" y="2424162"/>
                </a:lnTo>
                <a:cubicBezTo>
                  <a:pt x="7200180" y="2516933"/>
                  <a:pt x="7275386" y="2592139"/>
                  <a:pt x="7368157" y="2592139"/>
                </a:cubicBezTo>
                <a:lnTo>
                  <a:pt x="11376025" y="2592139"/>
                </a:lnTo>
                <a:lnTo>
                  <a:pt x="11376025" y="5688483"/>
                </a:lnTo>
                <a:lnTo>
                  <a:pt x="0" y="568848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EDD054FE-F277-4A4E-892F-6E0E2AA5827C}" type="datetime1">
              <a:rPr lang="fi-FI" smtClean="0"/>
              <a:t>12.9.2019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7968208" y="1124745"/>
            <a:ext cx="3815805" cy="151216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5547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8040216" y="1052736"/>
            <a:ext cx="4151784" cy="4320480"/>
          </a:xfrm>
          <a:custGeom>
            <a:avLst/>
            <a:gdLst/>
            <a:ahLst/>
            <a:cxnLst/>
            <a:rect l="l" t="t" r="r" b="b"/>
            <a:pathLst>
              <a:path w="4151784" h="4320480">
                <a:moveTo>
                  <a:pt x="198137" y="0"/>
                </a:moveTo>
                <a:lnTo>
                  <a:pt x="4151784" y="0"/>
                </a:lnTo>
                <a:lnTo>
                  <a:pt x="4151784" y="4320480"/>
                </a:lnTo>
                <a:lnTo>
                  <a:pt x="198137" y="4320480"/>
                </a:lnTo>
                <a:cubicBezTo>
                  <a:pt x="88709" y="4320480"/>
                  <a:pt x="0" y="4231771"/>
                  <a:pt x="0" y="4122343"/>
                </a:cubicBezTo>
                <a:lnTo>
                  <a:pt x="0" y="198137"/>
                </a:lnTo>
                <a:cubicBezTo>
                  <a:pt x="0" y="88709"/>
                  <a:pt x="88709" y="0"/>
                  <a:pt x="1981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7988" y="404813"/>
            <a:ext cx="11376025" cy="5688483"/>
          </a:xfrm>
          <a:custGeom>
            <a:avLst/>
            <a:gdLst/>
            <a:ahLst/>
            <a:cxnLst/>
            <a:rect l="l" t="t" r="r" b="b"/>
            <a:pathLst>
              <a:path w="11376025" h="5688483">
                <a:moveTo>
                  <a:pt x="0" y="0"/>
                </a:moveTo>
                <a:lnTo>
                  <a:pt x="11376025" y="0"/>
                </a:lnTo>
                <a:lnTo>
                  <a:pt x="11376025" y="647923"/>
                </a:lnTo>
                <a:lnTo>
                  <a:pt x="7830365" y="647923"/>
                </a:lnTo>
                <a:cubicBezTo>
                  <a:pt x="7720937" y="647923"/>
                  <a:pt x="7632228" y="736632"/>
                  <a:pt x="7632228" y="846060"/>
                </a:cubicBezTo>
                <a:lnTo>
                  <a:pt x="7632228" y="4770266"/>
                </a:lnTo>
                <a:cubicBezTo>
                  <a:pt x="7632228" y="4879694"/>
                  <a:pt x="7720937" y="4968403"/>
                  <a:pt x="7830365" y="4968403"/>
                </a:cubicBezTo>
                <a:lnTo>
                  <a:pt x="11376025" y="4968403"/>
                </a:lnTo>
                <a:lnTo>
                  <a:pt x="11376025" y="5688483"/>
                </a:lnTo>
                <a:lnTo>
                  <a:pt x="0" y="568848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E4E21194-4658-46D8-8A1E-1C287707BFD3}" type="datetime1">
              <a:rPr lang="fi-FI" smtClean="0"/>
              <a:t>12.9.2019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400256" y="1412776"/>
            <a:ext cx="3383757" cy="36004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173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Emb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1BEF9300-129E-4188-B242-EEE018D4424B}" type="datetime1">
              <a:rPr lang="fi-FI" smtClean="0"/>
              <a:t>12.9.2019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97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96000" y="1844675"/>
            <a:ext cx="5688013" cy="4608513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844675"/>
            <a:ext cx="5399980" cy="4320629"/>
          </a:xfrm>
        </p:spPr>
        <p:txBody>
          <a:bodyPr/>
          <a:lstStyle/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AC69-09BC-49B5-8488-124E7EC95C0C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6240017" y="1988840"/>
            <a:ext cx="5400600" cy="417701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 smtClean="0"/>
              <a:t>Lisää kaavio napsauttamalla kuvaketta</a:t>
            </a:r>
            <a:endParaRPr lang="fi-FI" noProof="0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6" y="6175468"/>
            <a:ext cx="5400600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13483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240016" y="1700809"/>
            <a:ext cx="554399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407988" y="1700809"/>
            <a:ext cx="554337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2866-227B-4D90-8906-42EC69BFD9FF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6384031" y="1844675"/>
            <a:ext cx="525658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kaavio napsauttamalla kuvaketta</a:t>
            </a:r>
            <a:endParaRPr lang="fi-FI" dirty="0"/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551384" y="1844675"/>
            <a:ext cx="525658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kaavio napsauttamalla kuvaketta</a:t>
            </a:r>
            <a:endParaRPr lang="fi-FI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51384" y="6175468"/>
            <a:ext cx="5256584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6384032" y="6175468"/>
            <a:ext cx="5256584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15932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7988" y="1700809"/>
            <a:ext cx="11376025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BC02-5BA1-4A84-81E7-61D106ADB0B8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51384" y="1844675"/>
            <a:ext cx="11089233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kaavio napsauttamalla kuvaketta</a:t>
            </a:r>
            <a:endParaRPr lang="fi-FI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51384" y="6175468"/>
            <a:ext cx="1108923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5185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63752" y="404813"/>
            <a:ext cx="7920261" cy="6048375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1037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2AB3-82AE-4C5D-B4B0-A5B8D46A0A77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4007768" y="548680"/>
            <a:ext cx="7632849" cy="561717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kaavio napsauttamalla kuvaketta</a:t>
            </a:r>
            <a:endParaRPr lang="fi-FI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4007768" y="6175468"/>
            <a:ext cx="7632848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67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84232" y="1700809"/>
            <a:ext cx="3599781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407988" y="1700809"/>
            <a:ext cx="359978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 userDrawn="1"/>
        </p:nvSpPr>
        <p:spPr>
          <a:xfrm>
            <a:off x="4295800" y="1700809"/>
            <a:ext cx="360040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B4C4-D54D-4CD0-A49D-D6EABDEBF8C9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400256" y="3717032"/>
            <a:ext cx="3168352" cy="208845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8400256" y="6166589"/>
            <a:ext cx="316835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8544272" y="2060847"/>
            <a:ext cx="2880320" cy="129614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511824" y="3717032"/>
            <a:ext cx="3168352" cy="208845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511824" y="6166589"/>
            <a:ext cx="316835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4655840" y="2060847"/>
            <a:ext cx="2880320" cy="129614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623392" y="3717032"/>
            <a:ext cx="3168352" cy="208845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623392" y="6166589"/>
            <a:ext cx="316835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767408" y="2060847"/>
            <a:ext cx="2880320" cy="129614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78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20688"/>
                </a:lnTo>
                <a:lnTo>
                  <a:pt x="6267363" y="620688"/>
                </a:lnTo>
                <a:cubicBezTo>
                  <a:pt x="6172722" y="620688"/>
                  <a:pt x="6096000" y="697410"/>
                  <a:pt x="6096000" y="792051"/>
                </a:cubicBezTo>
                <a:lnTo>
                  <a:pt x="6096000" y="5085184"/>
                </a:lnTo>
                <a:lnTo>
                  <a:pt x="12192000" y="5085184"/>
                </a:lnTo>
                <a:lnTo>
                  <a:pt x="12192000" y="5157192"/>
                </a:lnTo>
                <a:lnTo>
                  <a:pt x="6096000" y="5157192"/>
                </a:lnTo>
                <a:lnTo>
                  <a:pt x="6096000" y="6065949"/>
                </a:lnTo>
                <a:cubicBezTo>
                  <a:pt x="6096000" y="6160590"/>
                  <a:pt x="6172722" y="6237312"/>
                  <a:pt x="6267363" y="6237312"/>
                </a:cubicBezTo>
                <a:lnTo>
                  <a:pt x="12192000" y="623731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055" y="2492896"/>
            <a:ext cx="5183958" cy="1512168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0055" y="4077072"/>
            <a:ext cx="5183958" cy="86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E67D9A8-3977-4D8B-AF7E-880CB33F2DFB}" type="datetime1">
              <a:rPr lang="fi-FI" smtClean="0"/>
              <a:t>12.9.2019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600056" y="1052736"/>
            <a:ext cx="3816424" cy="850360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610849" y="5445224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610849" y="5661248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344151" y="5445224"/>
            <a:ext cx="1439862" cy="432048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</a:t>
            </a:r>
          </a:p>
        </p:txBody>
      </p:sp>
    </p:spTree>
    <p:extLst>
      <p:ext uri="{BB962C8B-B14F-4D97-AF65-F5344CB8AC3E}">
        <p14:creationId xmlns:p14="http://schemas.microsoft.com/office/powerpoint/2010/main" val="16383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375919" y="404813"/>
            <a:ext cx="6408093" cy="1944067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5375919" y="4509121"/>
            <a:ext cx="6408093" cy="1944068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5375919" y="2492896"/>
            <a:ext cx="6408093" cy="1872208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4319587" cy="3024187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896E-DF54-4CCF-B0D4-1A3890F3D578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472264" y="4725144"/>
            <a:ext cx="3096344" cy="1512168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5735960" y="4797153"/>
            <a:ext cx="2448272" cy="136869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8472264" y="2708920"/>
            <a:ext cx="3096344" cy="1440160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5735960" y="2708920"/>
            <a:ext cx="2448272" cy="144016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8472264" y="620688"/>
            <a:ext cx="3096344" cy="1512168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5735960" y="692697"/>
            <a:ext cx="2448272" cy="136815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47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240016" y="1700809"/>
            <a:ext cx="554399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407988" y="1700809"/>
            <a:ext cx="554337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66DC-12D5-41FB-9798-7061D215CCAF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23392" y="1988840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23391" y="2420888"/>
            <a:ext cx="5112569" cy="151216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6040" y="1988840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456040" y="2420889"/>
            <a:ext cx="5112568" cy="151216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623392" y="4221088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623391" y="4653136"/>
            <a:ext cx="5112569" cy="1512713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56040" y="4221088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6"/>
          </p:nvPr>
        </p:nvSpPr>
        <p:spPr>
          <a:xfrm>
            <a:off x="6456040" y="4653137"/>
            <a:ext cx="5112568" cy="151216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102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8184232" y="1700809"/>
            <a:ext cx="3599781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407988" y="1700809"/>
            <a:ext cx="359978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 userDrawn="1"/>
        </p:nvSpPr>
        <p:spPr>
          <a:xfrm>
            <a:off x="4295800" y="1700809"/>
            <a:ext cx="360040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1C19-CDF9-4212-A9D7-743C27C13417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23392" y="1988840"/>
            <a:ext cx="3168352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23391" y="2420888"/>
            <a:ext cx="3168353" cy="3743610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1824" y="1988840"/>
            <a:ext cx="3168352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4511824" y="2420888"/>
            <a:ext cx="3168352" cy="3743613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8400256" y="1988840"/>
            <a:ext cx="3168351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8400256" y="2420888"/>
            <a:ext cx="3168352" cy="3744962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9462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C542-5D34-43DF-8009-9EDF1AF5F2A9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07988" y="1844675"/>
            <a:ext cx="1137602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taulukko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77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EBE6-A51C-4D0C-B2EC-209DFBD45BF8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0F44-956D-466B-882B-2DF9E6D53195}" type="datetime1">
              <a:rPr lang="fi-FI" smtClean="0"/>
              <a:t>12.9.2019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B407-7A38-4F2B-B9E2-CBBAE7780586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6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19ED-DA7B-4800-86BA-75543832BCF8}" type="datetime1">
              <a:rPr lang="fi-FI" smtClean="0"/>
              <a:t>12.9.2019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 userDrawn="1"/>
        </p:nvSpPr>
        <p:spPr>
          <a:xfrm>
            <a:off x="6096000" y="4005064"/>
            <a:ext cx="6096000" cy="2016224"/>
          </a:xfrm>
          <a:custGeom>
            <a:avLst/>
            <a:gdLst/>
            <a:ahLst/>
            <a:cxnLst/>
            <a:rect l="l" t="t" r="r" b="b"/>
            <a:pathLst>
              <a:path w="6096000" h="2016224">
                <a:moveTo>
                  <a:pt x="209949" y="0"/>
                </a:moveTo>
                <a:lnTo>
                  <a:pt x="6096000" y="0"/>
                </a:lnTo>
                <a:lnTo>
                  <a:pt x="6096000" y="2016224"/>
                </a:lnTo>
                <a:lnTo>
                  <a:pt x="209949" y="2016224"/>
                </a:lnTo>
                <a:cubicBezTo>
                  <a:pt x="93997" y="2016224"/>
                  <a:pt x="0" y="1922227"/>
                  <a:pt x="0" y="1806275"/>
                </a:cubicBezTo>
                <a:lnTo>
                  <a:pt x="0" y="209949"/>
                </a:lnTo>
                <a:cubicBezTo>
                  <a:pt x="0" y="93997"/>
                  <a:pt x="93997" y="0"/>
                  <a:pt x="2099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9DA2DA-4081-4AEC-AF43-427E2C9C78EF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528336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813545" y="4293096"/>
            <a:ext cx="1761701" cy="1019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kuntaliitto.fi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PL 200, 00101 Helsinki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Kuntatalo, Toinen linja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Helsinki</a:t>
            </a:r>
          </a:p>
        </p:txBody>
      </p:sp>
      <p:sp>
        <p:nvSpPr>
          <p:cNvPr id="24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0127079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9768408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485749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6" tooltip="Youtube"/>
          </p:cNvPr>
          <p:cNvSpPr>
            <a:spLocks noChangeAspect="1" noEditPoints="1"/>
          </p:cNvSpPr>
          <p:nvPr userDrawn="1"/>
        </p:nvSpPr>
        <p:spPr bwMode="auto">
          <a:xfrm>
            <a:off x="10844176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0" name="Tekstiruutu 19"/>
          <p:cNvSpPr txBox="1"/>
          <p:nvPr userDrawn="1"/>
        </p:nvSpPr>
        <p:spPr>
          <a:xfrm>
            <a:off x="6528049" y="5064666"/>
            <a:ext cx="266429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sz="1200" dirty="0" smtClean="0">
                <a:solidFill>
                  <a:schemeClr val="accent2"/>
                </a:solidFill>
              </a:rPr>
              <a:t>Onnistuva Suomi tehdään lähellä</a:t>
            </a:r>
            <a:endParaRPr lang="fi-FI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S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 userDrawn="1"/>
        </p:nvSpPr>
        <p:spPr>
          <a:xfrm>
            <a:off x="6096000" y="4005064"/>
            <a:ext cx="6096000" cy="2016224"/>
          </a:xfrm>
          <a:custGeom>
            <a:avLst/>
            <a:gdLst/>
            <a:ahLst/>
            <a:cxnLst/>
            <a:rect l="l" t="t" r="r" b="b"/>
            <a:pathLst>
              <a:path w="6096000" h="2016224">
                <a:moveTo>
                  <a:pt x="209949" y="0"/>
                </a:moveTo>
                <a:lnTo>
                  <a:pt x="6096000" y="0"/>
                </a:lnTo>
                <a:lnTo>
                  <a:pt x="6096000" y="2016224"/>
                </a:lnTo>
                <a:lnTo>
                  <a:pt x="209949" y="2016224"/>
                </a:lnTo>
                <a:cubicBezTo>
                  <a:pt x="93997" y="2016224"/>
                  <a:pt x="0" y="1922227"/>
                  <a:pt x="0" y="1806275"/>
                </a:cubicBezTo>
                <a:lnTo>
                  <a:pt x="0" y="209949"/>
                </a:lnTo>
                <a:cubicBezTo>
                  <a:pt x="0" y="93997"/>
                  <a:pt x="93997" y="0"/>
                  <a:pt x="2099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7B8F616-E376-4DED-8029-2D10729B0B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528336" y="4363630"/>
            <a:ext cx="2159952" cy="481272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264651" y="4293096"/>
            <a:ext cx="2519362" cy="101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Kommunforbundet.fi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PB 200, 00101 Helsingfors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Kommunernas</a:t>
            </a:r>
            <a:r>
              <a:rPr lang="fi-FI" sz="1200" baseline="0" noProof="0" dirty="0">
                <a:solidFill>
                  <a:schemeClr val="accent2"/>
                </a:solidFill>
              </a:rPr>
              <a:t> hus</a:t>
            </a:r>
            <a:r>
              <a:rPr lang="fi-FI" sz="1200" noProof="0" dirty="0">
                <a:solidFill>
                  <a:schemeClr val="accent2"/>
                </a:solidFill>
              </a:rPr>
              <a:t>, Andra linjen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Helsingfors</a:t>
            </a:r>
          </a:p>
        </p:txBody>
      </p:sp>
      <p:sp>
        <p:nvSpPr>
          <p:cNvPr id="24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9623023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9264352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9981693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6" tooltip="Youtube"/>
          </p:cNvPr>
          <p:cNvSpPr>
            <a:spLocks noChangeAspect="1" noEditPoints="1"/>
          </p:cNvSpPr>
          <p:nvPr userDrawn="1"/>
        </p:nvSpPr>
        <p:spPr bwMode="auto">
          <a:xfrm>
            <a:off x="10340120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0" name="Tekstiruutu 19"/>
          <p:cNvSpPr txBox="1"/>
          <p:nvPr userDrawn="1"/>
        </p:nvSpPr>
        <p:spPr>
          <a:xfrm>
            <a:off x="6528049" y="5054731"/>
            <a:ext cx="266429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v-FI" sz="1200" noProof="0" dirty="0" smtClean="0">
                <a:solidFill>
                  <a:schemeClr val="accent2"/>
                </a:solidFill>
              </a:rPr>
              <a:t>Finlands framgång skapas lokalt</a:t>
            </a:r>
            <a:endParaRPr lang="sv-FI" sz="1200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844675"/>
            <a:ext cx="8496622" cy="4320629"/>
          </a:xfrm>
        </p:spPr>
        <p:txBody>
          <a:bodyPr/>
          <a:lstStyle/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B545-2B7D-469B-BC0F-C213A3D99823}" type="datetime1">
              <a:rPr lang="fi-FI" noProof="0" smtClean="0"/>
              <a:t>12.9.2019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783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20688"/>
                </a:lnTo>
                <a:lnTo>
                  <a:pt x="6276127" y="620688"/>
                </a:lnTo>
                <a:cubicBezTo>
                  <a:pt x="6176646" y="620688"/>
                  <a:pt x="6096000" y="701334"/>
                  <a:pt x="6096000" y="800815"/>
                </a:cubicBezTo>
                <a:lnTo>
                  <a:pt x="6096000" y="3752929"/>
                </a:lnTo>
                <a:cubicBezTo>
                  <a:pt x="6096000" y="3852410"/>
                  <a:pt x="6176646" y="3933056"/>
                  <a:pt x="6276127" y="3933056"/>
                </a:cubicBezTo>
                <a:lnTo>
                  <a:pt x="12192000" y="3933056"/>
                </a:lnTo>
                <a:lnTo>
                  <a:pt x="12192000" y="4005064"/>
                </a:lnTo>
                <a:lnTo>
                  <a:pt x="6288106" y="4005064"/>
                </a:lnTo>
                <a:cubicBezTo>
                  <a:pt x="6182009" y="4005064"/>
                  <a:pt x="6096000" y="4091073"/>
                  <a:pt x="6096000" y="4197170"/>
                </a:cubicBezTo>
                <a:lnTo>
                  <a:pt x="6096000" y="5829182"/>
                </a:lnTo>
                <a:cubicBezTo>
                  <a:pt x="6096000" y="5935279"/>
                  <a:pt x="6182009" y="6021288"/>
                  <a:pt x="6288106" y="6021288"/>
                </a:cubicBezTo>
                <a:lnTo>
                  <a:pt x="12192000" y="6021288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0D8B019-2CBA-45F0-9DB7-EFB92FAAC1A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528336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813545" y="4293096"/>
            <a:ext cx="1761701" cy="1019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kuntaliitto.fi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PL 200, 00101 Helsinki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Kuntatalo, Toinen linja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Helsinki</a:t>
            </a:r>
          </a:p>
        </p:txBody>
      </p:sp>
      <p:sp>
        <p:nvSpPr>
          <p:cNvPr id="24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10127079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768408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485749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844176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0" name="Tekstiruutu 19"/>
          <p:cNvSpPr txBox="1"/>
          <p:nvPr userDrawn="1"/>
        </p:nvSpPr>
        <p:spPr>
          <a:xfrm>
            <a:off x="6528049" y="5064138"/>
            <a:ext cx="266429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sz="1200" dirty="0" smtClean="0">
                <a:solidFill>
                  <a:schemeClr val="accent2"/>
                </a:solidFill>
              </a:rPr>
              <a:t>Onnistuva Suomi tehdään lähellä</a:t>
            </a:r>
            <a:endParaRPr lang="fi-FI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SV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20688"/>
                </a:lnTo>
                <a:lnTo>
                  <a:pt x="6276127" y="620688"/>
                </a:lnTo>
                <a:cubicBezTo>
                  <a:pt x="6176646" y="620688"/>
                  <a:pt x="6096000" y="701334"/>
                  <a:pt x="6096000" y="800815"/>
                </a:cubicBezTo>
                <a:lnTo>
                  <a:pt x="6096000" y="3752929"/>
                </a:lnTo>
                <a:cubicBezTo>
                  <a:pt x="6096000" y="3852410"/>
                  <a:pt x="6176646" y="3933056"/>
                  <a:pt x="6276127" y="3933056"/>
                </a:cubicBezTo>
                <a:lnTo>
                  <a:pt x="12192000" y="3933056"/>
                </a:lnTo>
                <a:lnTo>
                  <a:pt x="12192000" y="4005064"/>
                </a:lnTo>
                <a:lnTo>
                  <a:pt x="6288106" y="4005064"/>
                </a:lnTo>
                <a:cubicBezTo>
                  <a:pt x="6182009" y="4005064"/>
                  <a:pt x="6096000" y="4091073"/>
                  <a:pt x="6096000" y="4197170"/>
                </a:cubicBezTo>
                <a:lnTo>
                  <a:pt x="6096000" y="5829182"/>
                </a:lnTo>
                <a:cubicBezTo>
                  <a:pt x="6096000" y="5935279"/>
                  <a:pt x="6182009" y="6021288"/>
                  <a:pt x="6288106" y="6021288"/>
                </a:cubicBezTo>
                <a:lnTo>
                  <a:pt x="12192000" y="6021288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7388533-5A97-4083-B784-FB96B231D039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6528336" y="4363630"/>
            <a:ext cx="2159952" cy="481272"/>
            <a:chOff x="7680325" y="1846263"/>
            <a:chExt cx="3868738" cy="862013"/>
          </a:xfrm>
        </p:grpSpPr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8" name="TextBox 27"/>
          <p:cNvSpPr txBox="1"/>
          <p:nvPr userDrawn="1"/>
        </p:nvSpPr>
        <p:spPr>
          <a:xfrm>
            <a:off x="9264651" y="4293096"/>
            <a:ext cx="2519362" cy="101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Kommunforbundet.fi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PB 200, 00101 Helsingfors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Kommunernas</a:t>
            </a:r>
            <a:r>
              <a:rPr lang="fi-FI" sz="1200" baseline="0" noProof="0" dirty="0">
                <a:solidFill>
                  <a:schemeClr val="accent2"/>
                </a:solidFill>
              </a:rPr>
              <a:t> hus</a:t>
            </a:r>
            <a:r>
              <a:rPr lang="fi-FI" sz="1200" noProof="0" dirty="0">
                <a:solidFill>
                  <a:schemeClr val="accent2"/>
                </a:solidFill>
              </a:rPr>
              <a:t>, Andra linjen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Helsingfors</a:t>
            </a:r>
          </a:p>
        </p:txBody>
      </p:sp>
      <p:sp>
        <p:nvSpPr>
          <p:cNvPr id="29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9623023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3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264352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4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9981693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5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340120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1" name="Tekstiruutu 20"/>
          <p:cNvSpPr txBox="1"/>
          <p:nvPr userDrawn="1"/>
        </p:nvSpPr>
        <p:spPr>
          <a:xfrm>
            <a:off x="6528049" y="5054731"/>
            <a:ext cx="266429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v-FI" sz="1200" noProof="0" dirty="0" smtClean="0">
                <a:solidFill>
                  <a:schemeClr val="accent2"/>
                </a:solidFill>
              </a:rPr>
              <a:t>Finlands framgång skapas lokalt</a:t>
            </a:r>
            <a:endParaRPr lang="sv-FI" sz="1200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Long">
    <p:bg>
      <p:bgPr>
        <a:solidFill>
          <a:srgbClr val="83C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3287688" y="620688"/>
            <a:ext cx="8904312" cy="3312368"/>
          </a:xfrm>
          <a:custGeom>
            <a:avLst/>
            <a:gdLst/>
            <a:ahLst/>
            <a:cxnLst/>
            <a:rect l="l" t="t" r="r" b="b"/>
            <a:pathLst>
              <a:path w="8904312" h="3312368">
                <a:moveTo>
                  <a:pt x="180127" y="0"/>
                </a:moveTo>
                <a:lnTo>
                  <a:pt x="4320480" y="0"/>
                </a:lnTo>
                <a:lnTo>
                  <a:pt x="6096000" y="0"/>
                </a:lnTo>
                <a:lnTo>
                  <a:pt x="8904312" y="0"/>
                </a:lnTo>
                <a:lnTo>
                  <a:pt x="8904312" y="3312368"/>
                </a:lnTo>
                <a:lnTo>
                  <a:pt x="6096000" y="3312368"/>
                </a:lnTo>
                <a:lnTo>
                  <a:pt x="432048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3287713" y="4005064"/>
            <a:ext cx="8904287" cy="2016324"/>
          </a:xfrm>
          <a:custGeom>
            <a:avLst/>
            <a:gdLst/>
            <a:ahLst/>
            <a:cxnLst/>
            <a:rect l="l" t="t" r="r" b="b"/>
            <a:pathLst>
              <a:path w="8904287" h="2016324">
                <a:moveTo>
                  <a:pt x="217521" y="0"/>
                </a:moveTo>
                <a:lnTo>
                  <a:pt x="8904287" y="0"/>
                </a:lnTo>
                <a:lnTo>
                  <a:pt x="8904287" y="2016324"/>
                </a:lnTo>
                <a:lnTo>
                  <a:pt x="217521" y="2016324"/>
                </a:lnTo>
                <a:cubicBezTo>
                  <a:pt x="97387" y="2016324"/>
                  <a:pt x="0" y="1918937"/>
                  <a:pt x="0" y="1798803"/>
                </a:cubicBezTo>
                <a:lnTo>
                  <a:pt x="0" y="217521"/>
                </a:lnTo>
                <a:cubicBezTo>
                  <a:pt x="0" y="97387"/>
                  <a:pt x="97387" y="0"/>
                  <a:pt x="2175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9737" y="980728"/>
            <a:ext cx="8064606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DF2AC4-D444-4DC1-82C7-F0CA1CFF7238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720355" y="2564904"/>
            <a:ext cx="8063658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720024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720355" y="2852166"/>
            <a:ext cx="8063658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720355" y="3140968"/>
            <a:ext cx="8063658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3720355" y="3428999"/>
            <a:ext cx="8063658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813545" y="4293096"/>
            <a:ext cx="1761701" cy="1019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kuntaliitto.fi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PL 200, 00101 Helsinki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Kuntatalo, Toinen linja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Helsinki</a:t>
            </a:r>
          </a:p>
        </p:txBody>
      </p:sp>
      <p:sp>
        <p:nvSpPr>
          <p:cNvPr id="23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10127079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8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768408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9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485749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3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844176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1" name="Tekstiruutu 20"/>
          <p:cNvSpPr txBox="1"/>
          <p:nvPr userDrawn="1"/>
        </p:nvSpPr>
        <p:spPr>
          <a:xfrm>
            <a:off x="3719737" y="5435932"/>
            <a:ext cx="5092747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dirty="0" smtClean="0">
                <a:solidFill>
                  <a:schemeClr val="accent2"/>
                </a:solidFill>
              </a:rPr>
              <a:t>Onnistuva Suomi tehdään lähellä</a:t>
            </a:r>
            <a:endParaRPr lang="fi-FI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Long SV">
    <p:bg>
      <p:bgPr>
        <a:solidFill>
          <a:srgbClr val="83C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3287688" y="620688"/>
            <a:ext cx="8904312" cy="3312368"/>
          </a:xfrm>
          <a:custGeom>
            <a:avLst/>
            <a:gdLst/>
            <a:ahLst/>
            <a:cxnLst/>
            <a:rect l="l" t="t" r="r" b="b"/>
            <a:pathLst>
              <a:path w="8904312" h="3312368">
                <a:moveTo>
                  <a:pt x="180127" y="0"/>
                </a:moveTo>
                <a:lnTo>
                  <a:pt x="4320480" y="0"/>
                </a:lnTo>
                <a:lnTo>
                  <a:pt x="6096000" y="0"/>
                </a:lnTo>
                <a:lnTo>
                  <a:pt x="8904312" y="0"/>
                </a:lnTo>
                <a:lnTo>
                  <a:pt x="8904312" y="3312368"/>
                </a:lnTo>
                <a:lnTo>
                  <a:pt x="6096000" y="3312368"/>
                </a:lnTo>
                <a:lnTo>
                  <a:pt x="432048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3287713" y="4005064"/>
            <a:ext cx="8904287" cy="2016324"/>
          </a:xfrm>
          <a:custGeom>
            <a:avLst/>
            <a:gdLst/>
            <a:ahLst/>
            <a:cxnLst/>
            <a:rect l="l" t="t" r="r" b="b"/>
            <a:pathLst>
              <a:path w="8904287" h="2016324">
                <a:moveTo>
                  <a:pt x="217521" y="0"/>
                </a:moveTo>
                <a:lnTo>
                  <a:pt x="8904287" y="0"/>
                </a:lnTo>
                <a:lnTo>
                  <a:pt x="8904287" y="2016324"/>
                </a:lnTo>
                <a:lnTo>
                  <a:pt x="217521" y="2016324"/>
                </a:lnTo>
                <a:cubicBezTo>
                  <a:pt x="97387" y="2016324"/>
                  <a:pt x="0" y="1918937"/>
                  <a:pt x="0" y="1798803"/>
                </a:cubicBezTo>
                <a:lnTo>
                  <a:pt x="0" y="217521"/>
                </a:lnTo>
                <a:cubicBezTo>
                  <a:pt x="0" y="97387"/>
                  <a:pt x="97387" y="0"/>
                  <a:pt x="2175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9737" y="980728"/>
            <a:ext cx="8064606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1FE571B-0C2A-422B-A2B4-E3E4AD0616C4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720355" y="2564904"/>
            <a:ext cx="8063658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720024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720355" y="2852166"/>
            <a:ext cx="8063658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720355" y="3140968"/>
            <a:ext cx="8063658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3720355" y="3428999"/>
            <a:ext cx="8063658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9264651" y="4293096"/>
            <a:ext cx="2519362" cy="101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Kommunforbundet.fi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PB 200, 00101 Helsingfors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Kommunernas</a:t>
            </a:r>
            <a:r>
              <a:rPr lang="fi-FI" sz="1200" baseline="0" noProof="0" dirty="0">
                <a:solidFill>
                  <a:schemeClr val="accent2"/>
                </a:solidFill>
              </a:rPr>
              <a:t> hus</a:t>
            </a:r>
            <a:r>
              <a:rPr lang="fi-FI" sz="1200" noProof="0" dirty="0">
                <a:solidFill>
                  <a:schemeClr val="accent2"/>
                </a:solidFill>
              </a:rPr>
              <a:t>, Andra linjen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Helsingfors</a:t>
            </a:r>
          </a:p>
        </p:txBody>
      </p:sp>
      <p:sp>
        <p:nvSpPr>
          <p:cNvPr id="24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9623023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264352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9981693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340120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" name="Tekstiruutu 2"/>
          <p:cNvSpPr txBox="1"/>
          <p:nvPr userDrawn="1"/>
        </p:nvSpPr>
        <p:spPr>
          <a:xfrm>
            <a:off x="3719737" y="5435932"/>
            <a:ext cx="5092747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v-FI" noProof="0" dirty="0" smtClean="0">
                <a:solidFill>
                  <a:schemeClr val="accent2"/>
                </a:solidFill>
              </a:rPr>
              <a:t>Finlands framgång skapas lokalt</a:t>
            </a:r>
            <a:endParaRPr lang="sv-FI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 mess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7BF114-63DE-4FF4-A26D-E101C63B0E58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132856"/>
            <a:ext cx="6264696" cy="2592288"/>
          </a:xfrm>
          <a:prstGeom prst="roundRect">
            <a:avLst>
              <a:gd name="adj" fmla="val 5562"/>
            </a:avLst>
          </a:prstGeom>
          <a:solidFill>
            <a:schemeClr val="accent2"/>
          </a:solidFill>
        </p:spPr>
        <p:txBody>
          <a:bodyPr lIns="504000" tIns="324000" rIns="504000" bIns="108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None/>
              <a:defRPr sz="3600" b="1" baseline="0">
                <a:solidFill>
                  <a:schemeClr val="bg1"/>
                </a:solidFill>
              </a:defRPr>
            </a:lvl1pPr>
            <a:lvl2pPr marL="26670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0645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 smtClean="0"/>
              <a:t>Lisää tähän </a:t>
            </a:r>
            <a:r>
              <a:rPr lang="fi-FI" noProof="0" dirty="0" err="1" smtClean="0"/>
              <a:t>some</a:t>
            </a:r>
            <a:r>
              <a:rPr lang="fi-FI" noProof="0" dirty="0" smtClean="0"/>
              <a:t> viestisi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769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ympyrakuvalla">
    <p:bg>
      <p:bgPr>
        <a:solidFill>
          <a:srgbClr val="BCE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847850" y="6597353"/>
            <a:ext cx="1439863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77BF114-63DE-4FF4-A26D-E101C63B0E58}" type="datetime1">
              <a:rPr lang="fi-FI" smtClean="0"/>
              <a:t>12.9.2019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7713" y="6597353"/>
            <a:ext cx="7056437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4150" y="6597352"/>
            <a:ext cx="1584325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07368" y="1124744"/>
            <a:ext cx="3889684" cy="388843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grpSp>
        <p:nvGrpSpPr>
          <p:cNvPr id="13" name="Group 11"/>
          <p:cNvGrpSpPr>
            <a:grpSpLocks noChangeAspect="1"/>
          </p:cNvGrpSpPr>
          <p:nvPr userDrawn="1"/>
        </p:nvGrpSpPr>
        <p:grpSpPr>
          <a:xfrm>
            <a:off x="8544272" y="5661248"/>
            <a:ext cx="3167732" cy="705821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71" y="1773"/>
            <a:ext cx="2340754" cy="2779155"/>
          </a:xfrm>
          <a:prstGeom prst="rect">
            <a:avLst/>
          </a:prstGeom>
        </p:spPr>
      </p:pic>
      <p:sp>
        <p:nvSpPr>
          <p:cNvPr id="37" name="Tekstin paikkamerkki 35"/>
          <p:cNvSpPr>
            <a:spLocks noGrp="1"/>
          </p:cNvSpPr>
          <p:nvPr>
            <p:ph type="body" sz="quarter" idx="15"/>
          </p:nvPr>
        </p:nvSpPr>
        <p:spPr>
          <a:xfrm>
            <a:off x="4727848" y="1125387"/>
            <a:ext cx="5183932" cy="309570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2600" baseline="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1562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sz="2000" b="0" smtClean="0">
                <a:solidFill>
                  <a:schemeClr val="accent1"/>
                </a:solidFill>
              </a:rPr>
              <a:t>Muokkaa tekstin perustyylejä</a:t>
            </a:r>
          </a:p>
        </p:txBody>
      </p:sp>
      <p:sp>
        <p:nvSpPr>
          <p:cNvPr id="20" name="Tekstin paikkamerkki 35"/>
          <p:cNvSpPr>
            <a:spLocks noGrp="1"/>
          </p:cNvSpPr>
          <p:nvPr>
            <p:ph type="body" sz="quarter" idx="16" hasCustomPrompt="1"/>
          </p:nvPr>
        </p:nvSpPr>
        <p:spPr>
          <a:xfrm>
            <a:off x="4727848" y="4581128"/>
            <a:ext cx="5328592" cy="864096"/>
          </a:xfrm>
        </p:spPr>
        <p:txBody>
          <a:bodyPr/>
          <a:lstStyle>
            <a:lvl1pPr marL="0" indent="0">
              <a:buNone/>
              <a:defRPr sz="2200" baseline="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1562" indent="0">
              <a:buNone/>
              <a:defRPr/>
            </a:lvl5pPr>
          </a:lstStyle>
          <a:p>
            <a:r>
              <a:rPr lang="fi-FI" sz="2000" b="0" dirty="0" smtClean="0">
                <a:solidFill>
                  <a:schemeClr val="accent1"/>
                </a:solidFill>
              </a:rPr>
              <a:t>Etunimi Sukunimi, titteli</a:t>
            </a:r>
          </a:p>
        </p:txBody>
      </p:sp>
    </p:spTree>
    <p:extLst>
      <p:ext uri="{BB962C8B-B14F-4D97-AF65-F5344CB8AC3E}">
        <p14:creationId xmlns:p14="http://schemas.microsoft.com/office/powerpoint/2010/main" val="5474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ttely">
    <p:bg>
      <p:bgPr>
        <a:solidFill>
          <a:srgbClr val="BCE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847850" y="6597353"/>
            <a:ext cx="1439863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77BF114-63DE-4FF4-A26D-E101C63B0E58}" type="datetime1">
              <a:rPr lang="fi-FI" smtClean="0"/>
              <a:t>12.9.2019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7713" y="6597353"/>
            <a:ext cx="7056437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4150" y="6597352"/>
            <a:ext cx="1584325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11"/>
          <p:cNvGrpSpPr>
            <a:grpSpLocks noChangeAspect="1"/>
          </p:cNvGrpSpPr>
          <p:nvPr userDrawn="1"/>
        </p:nvGrpSpPr>
        <p:grpSpPr>
          <a:xfrm>
            <a:off x="551384" y="5803789"/>
            <a:ext cx="2592000" cy="577539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Rounded Rectangle 16"/>
          <p:cNvSpPr/>
          <p:nvPr userDrawn="1"/>
        </p:nvSpPr>
        <p:spPr>
          <a:xfrm>
            <a:off x="3579802" y="404664"/>
            <a:ext cx="8616280" cy="5974537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rgbClr val="EA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935760" y="764704"/>
            <a:ext cx="2232248" cy="2952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1" name="Tekstin paikkamerkki 35"/>
          <p:cNvSpPr>
            <a:spLocks noGrp="1"/>
          </p:cNvSpPr>
          <p:nvPr>
            <p:ph type="body" sz="quarter" idx="15" hasCustomPrompt="1"/>
          </p:nvPr>
        </p:nvSpPr>
        <p:spPr>
          <a:xfrm>
            <a:off x="6456040" y="4869160"/>
            <a:ext cx="5328592" cy="864096"/>
          </a:xfrm>
        </p:spPr>
        <p:txBody>
          <a:bodyPr/>
          <a:lstStyle>
            <a:lvl1pPr marL="0" indent="0">
              <a:buNone/>
              <a:defRPr sz="2200" baseline="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1562" indent="0">
              <a:buNone/>
              <a:defRPr/>
            </a:lvl5pPr>
          </a:lstStyle>
          <a:p>
            <a:r>
              <a:rPr lang="fi-FI" sz="2000" b="0" dirty="0" smtClean="0">
                <a:solidFill>
                  <a:schemeClr val="accent1"/>
                </a:solidFill>
              </a:rPr>
              <a:t>Etunimi Sukunimi, titteli</a:t>
            </a:r>
          </a:p>
        </p:txBody>
      </p:sp>
      <p:sp>
        <p:nvSpPr>
          <p:cNvPr id="18" name="Tekstin paikkamerkki 35"/>
          <p:cNvSpPr>
            <a:spLocks noGrp="1"/>
          </p:cNvSpPr>
          <p:nvPr>
            <p:ph type="body" sz="quarter" idx="17"/>
          </p:nvPr>
        </p:nvSpPr>
        <p:spPr>
          <a:xfrm>
            <a:off x="6456040" y="764704"/>
            <a:ext cx="5183932" cy="309570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2600" baseline="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1562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sz="2000" b="0" smtClean="0">
                <a:solidFill>
                  <a:schemeClr val="accent1"/>
                </a:solidFill>
              </a:rPr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1601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59" y="404813"/>
            <a:ext cx="7848253" cy="5772150"/>
          </a:xfrm>
        </p:spPr>
        <p:txBody>
          <a:bodyPr/>
          <a:lstStyle/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52CDE5BF-66E5-4725-AE88-E3DC4B9E16B3}" type="datetime1">
              <a:rPr lang="fi-FI" noProof="0" smtClean="0"/>
              <a:t>12.9.2019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3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18F987-A48F-4C15-A24C-9884B5F36FAF}" type="datetime1">
              <a:rPr lang="fi-FI" noProof="0" smtClean="0"/>
              <a:t>12.9.2019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152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2947C9-FEFF-40E3-AB17-DE90EA5C7622}" type="datetime1">
              <a:rPr lang="fi-FI" noProof="0" smtClean="0"/>
              <a:t>12.9.2019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375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C6DFFE5-06CA-41E1-B841-6A2ED7DC193F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46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3EDB277-1660-4F9D-A2DF-5F9BCE46427E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70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9217025" cy="11519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528" y="1844675"/>
            <a:ext cx="8496622" cy="4332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7850" y="6597353"/>
            <a:ext cx="1439863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235B10D1-7847-4EA1-89C8-CDD9057129D9}" type="datetime1">
              <a:rPr lang="fi-FI" noProof="0" smtClean="0"/>
              <a:t>12.9.2019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7713" y="6597353"/>
            <a:ext cx="7056437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4150" y="6597352"/>
            <a:ext cx="1584325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10395203" y="424177"/>
            <a:ext cx="1368000" cy="304812"/>
            <a:chOff x="7680325" y="1846263"/>
            <a:chExt cx="3868738" cy="862013"/>
          </a:xfrm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0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4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0" r:id="rId2"/>
    <p:sldLayoutId id="2147483680" r:id="rId3"/>
    <p:sldLayoutId id="2147483650" r:id="rId4"/>
    <p:sldLayoutId id="2147483661" r:id="rId5"/>
    <p:sldLayoutId id="2147483681" r:id="rId6"/>
    <p:sldLayoutId id="2147483676" r:id="rId7"/>
    <p:sldLayoutId id="2147483677" r:id="rId8"/>
    <p:sldLayoutId id="2147483675" r:id="rId9"/>
    <p:sldLayoutId id="2147483682" r:id="rId10"/>
    <p:sldLayoutId id="2147483651" r:id="rId11"/>
    <p:sldLayoutId id="2147483679" r:id="rId12"/>
    <p:sldLayoutId id="2147483678" r:id="rId13"/>
    <p:sldLayoutId id="2147483652" r:id="rId14"/>
    <p:sldLayoutId id="2147483653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83" r:id="rId22"/>
    <p:sldLayoutId id="2147483684" r:id="rId23"/>
    <p:sldLayoutId id="2147483693" r:id="rId24"/>
    <p:sldLayoutId id="2147483668" r:id="rId25"/>
    <p:sldLayoutId id="2147483669" r:id="rId26"/>
    <p:sldLayoutId id="2147483672" r:id="rId27"/>
    <p:sldLayoutId id="2147483673" r:id="rId28"/>
    <p:sldLayoutId id="2147483670" r:id="rId29"/>
    <p:sldLayoutId id="2147483671" r:id="rId30"/>
    <p:sldLayoutId id="2147483691" r:id="rId31"/>
    <p:sldLayoutId id="2147483692" r:id="rId32"/>
    <p:sldLayoutId id="2147483674" r:id="rId33"/>
    <p:sldLayoutId id="2147483654" r:id="rId34"/>
    <p:sldLayoutId id="2147483655" r:id="rId35"/>
    <p:sldLayoutId id="2147483688" r:id="rId36"/>
    <p:sldLayoutId id="2147483689" r:id="rId37"/>
    <p:sldLayoutId id="2147483685" r:id="rId38"/>
    <p:sldLayoutId id="2147483694" r:id="rId39"/>
    <p:sldLayoutId id="2147483687" r:id="rId40"/>
    <p:sldLayoutId id="2147483695" r:id="rId41"/>
    <p:sldLayoutId id="2147483696" r:id="rId42"/>
    <p:sldLayoutId id="2147483697" r:id="rId43"/>
    <p:sldLayoutId id="2147483698" r:id="rId44"/>
    <p:sldLayoutId id="2147483701" r:id="rId45"/>
    <p:sldLayoutId id="2147483700" r:id="rId46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200"/>
        </a:spcBef>
        <a:buClrTx/>
        <a:buFont typeface="Roboto" panose="020000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EU- ja kansallinen alue- ja rakennepolitiikka</a:t>
            </a:r>
            <a:endParaRPr lang="fi-FI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Etelä-Savon maakuntatilaisuus Pieksämäki 17.09.2019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i-FI" dirty="0" smtClean="0"/>
              <a:t>Annukka Mäkinen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fi-FI" dirty="0" smtClean="0"/>
              <a:t>@</a:t>
            </a:r>
            <a:r>
              <a:rPr lang="fi-FI" dirty="0" err="1" smtClean="0"/>
              <a:t>MakinenAnnukka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29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Aluekehittämispäätöksen valmistelu: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10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Osa hallitusohjelman toteutusta: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Tavoitteena strategia, joka kokoaa yhteen ja suuntaa aluekehittämistä sekä eri hallinnonaloilla että alueilla ja jäsentää osaltaan valtion ja maakuntien välistä vuoropuhelua. Työ- ja elinkeinoministeriöllä vastuu päätöksen kokoamisesta ja koordinaatiosta.</a:t>
            </a: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Alustavia sisältöteemoja: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Ilmastonmuutoksen hillintä ja sopeutuminen, luonnon monimuotoisuus, sujuva arki ja liikenne- ja viestintäyhteydet, elinkeinoelämän uudistaminen, innovaatiot ja ekosysteemit, osaaminen ja työn murros, osallisuus ja eriarvoistumisen ehkäisy.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i-FI" dirty="0" smtClean="0"/>
              <a:t>Kumppanuus ja sopimuksellisuus: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fi-FI" dirty="0" smtClean="0"/>
              <a:t>Hallitusohjelmassa esillä valtion</a:t>
            </a:r>
            <a:r>
              <a:rPr lang="fi-FI" dirty="0"/>
              <a:t>, kuntien ja kaupunkiseutujen </a:t>
            </a:r>
            <a:r>
              <a:rPr lang="fi-FI" dirty="0" smtClean="0"/>
              <a:t>kumppanuus. Kaupunkipolitiikan sopimuspohjaisuuden (MAL sekä kasvusopimukset) lisäksi esillä siltasopimukset sekä mm. seutukaupunkiohjelma. Miten voidaan sopimuksellisuutta kehittää?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Huomioitavaa:</a:t>
            </a:r>
            <a:endParaRPr lang="fi-FI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i-FI" dirty="0" smtClean="0"/>
              <a:t>Määrittää aluekehittämisen kannalta keskeiset teemat, tavoitteet ja toimenpiteet. Erilaisten alueiden ja niiden vahvuuksien ja erityispiirteiden tunnistaminen, elinvoiman osatekijöistä huolehtiminen, alueellinen tasapaino, monipaikkaisuus.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32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Aluekehittämislainsäädännön uudistaminen: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11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Uudistuksen kohteena kaksi lakia: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Laki alueiden kehittämisen ja rakennerahastotoiminnan hallinnoinnista (7/2014) sekä ns. rahoituslaki (8/2014).</a:t>
            </a:r>
          </a:p>
          <a:p>
            <a:r>
              <a:rPr lang="fi-FI" dirty="0" smtClean="0"/>
              <a:t>Nykyisen aluekehittämislain lähtökohtana on, että vastuu alueiden kehittämisestä on kunnilla ja valtiolla sen mukaan miten laissa säädetään. </a:t>
            </a: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Uudistuksen tavoitteita: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Sääntelyn keventäminen,</a:t>
            </a:r>
            <a:r>
              <a:rPr lang="fi-FI" dirty="0"/>
              <a:t> </a:t>
            </a:r>
            <a:r>
              <a:rPr lang="fi-FI" dirty="0" smtClean="0"/>
              <a:t>lain </a:t>
            </a:r>
            <a:r>
              <a:rPr lang="fi-FI" dirty="0"/>
              <a:t>rakenteen </a:t>
            </a:r>
            <a:r>
              <a:rPr lang="fi-FI" dirty="0" smtClean="0"/>
              <a:t>selkeyttäminen, hallitusohjelman </a:t>
            </a:r>
            <a:r>
              <a:rPr lang="fi-FI" dirty="0"/>
              <a:t>mukaisten painotusten huomioiminen (esim. alueiden kehittämisen </a:t>
            </a:r>
            <a:r>
              <a:rPr lang="fi-FI" dirty="0" smtClean="0"/>
              <a:t>tavoitteet), tukimuotojen päivittäminen, tuensaajien </a:t>
            </a:r>
            <a:r>
              <a:rPr lang="fi-FI" dirty="0"/>
              <a:t>ja viranomaisten hallinnollisen taakan vähentäminen</a:t>
            </a:r>
          </a:p>
          <a:p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i-FI" dirty="0" smtClean="0"/>
              <a:t>Aluekehittämisen toimintamallin uudistus: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fi-FI" dirty="0" smtClean="0"/>
              <a:t>Hallitusohjelmassa on maininta aluekehittämisen toimintamallin uudistamisesta. Toimintamallin uudistamistyö tapahtuu aluekehittämispäätöksen valmistelun yhteydessä, lainsäädännön uudistamisessa huomioidaan säädöstarpeet tältä osin. Sama koskee sopimuksellisuutta.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Aikataulut:</a:t>
            </a:r>
            <a:endParaRPr lang="fi-FI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lvl="0"/>
            <a:r>
              <a:rPr lang="fi-FI" dirty="0"/>
              <a:t>HE lausunnoille </a:t>
            </a:r>
            <a:r>
              <a:rPr lang="fi-FI" dirty="0" smtClean="0"/>
              <a:t>maaliskuussa 2020.</a:t>
            </a:r>
            <a:endParaRPr lang="fi-FI" dirty="0"/>
          </a:p>
          <a:p>
            <a:pPr lvl="0"/>
            <a:r>
              <a:rPr lang="fi-FI" dirty="0"/>
              <a:t>L</a:t>
            </a:r>
            <a:r>
              <a:rPr lang="fi-FI" dirty="0" smtClean="0"/>
              <a:t>ait </a:t>
            </a:r>
            <a:r>
              <a:rPr lang="fi-FI" dirty="0"/>
              <a:t>voimaan v. 2021 </a:t>
            </a:r>
            <a:r>
              <a:rPr lang="fi-FI" dirty="0" smtClean="0"/>
              <a:t>alussa (uuden EU-ohjelmakauden käynnistyminen).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384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Annukka Mäkinen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dirty="0" smtClean="0"/>
              <a:t>+358 40 5941252</a:t>
            </a: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 smtClean="0"/>
              <a:t>Annukka.makinen@kuntaliitto.fi</a:t>
            </a:r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smtClean="0"/>
              <a:t>@</a:t>
            </a:r>
            <a:r>
              <a:rPr lang="fi-FI" dirty="0" err="1" smtClean="0"/>
              <a:t>MakinenAnnukka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50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EU:n ohjelmakausi 2021-2027:</a:t>
            </a:r>
            <a:br>
              <a:rPr lang="fi-FI" dirty="0" smtClean="0"/>
            </a:br>
            <a:r>
              <a:rPr lang="fi-FI" dirty="0" smtClean="0"/>
              <a:t>Keskeiset sisällöt ja rahoitus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pPr/>
              <a:t>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5494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EU:n uusi ohjelmakausi - vähemmän painopisteitä, enemmän EU-lisäarvoa: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Globalisaatioon liittyviin haasteisiin vastaaminen, mm. osaaminen ja innovointi, työllisyys, osallisuus</a:t>
            </a:r>
          </a:p>
          <a:p>
            <a:r>
              <a:rPr lang="fi-FI" dirty="0"/>
              <a:t>virtaviivaisempi, joustavampi ja läpinäkyvämpi budjetti</a:t>
            </a:r>
          </a:p>
          <a:p>
            <a:r>
              <a:rPr lang="fi-FI" dirty="0"/>
              <a:t>Hallinnollisen taakan vähentäminen</a:t>
            </a:r>
          </a:p>
          <a:p>
            <a:r>
              <a:rPr lang="fi-FI" dirty="0"/>
              <a:t>Sisältöjen tiiviimpi yhteys Euroopan talouden ohjausjaksossa annettaviin maakohtaisiin suosituksiin</a:t>
            </a:r>
          </a:p>
          <a:p>
            <a:r>
              <a:rPr lang="fi-FI" dirty="0"/>
              <a:t>Etsitään tapoja huomioida paremmin EU:n arvot ja oikeusvaltioperiaatteen noudattaminen ennakkoehtona rahoitukselle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369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Esitys monivuotisesta rahoituskehyksestä: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59496" y="1124744"/>
            <a:ext cx="8784654" cy="5040561"/>
          </a:xfrm>
        </p:spPr>
        <p:txBody>
          <a:bodyPr/>
          <a:lstStyle/>
          <a:p>
            <a:r>
              <a:rPr lang="fi-FI" dirty="0"/>
              <a:t>Komission esitys EU:n monivuotiseksi rahoituskehykseksi 2021-27: 1,11% suhteessa EU27:n bruttokansantuloon</a:t>
            </a:r>
            <a:r>
              <a:rPr lang="fi-FI" dirty="0" smtClean="0"/>
              <a:t>, </a:t>
            </a:r>
            <a:r>
              <a:rPr lang="fi-FI" dirty="0"/>
              <a:t>n</a:t>
            </a:r>
            <a:r>
              <a:rPr lang="fi-FI" b="1" dirty="0"/>
              <a:t>. 1 135 miljardia euroa</a:t>
            </a:r>
          </a:p>
          <a:p>
            <a:r>
              <a:rPr lang="fi-FI" dirty="0"/>
              <a:t>Leikkauksia kahteen suurimpaan pääluokkaan eli koheesio- ja maatalouspolitiikkaan (sis. maaseudun kehittäminen)</a:t>
            </a:r>
          </a:p>
          <a:p>
            <a:r>
              <a:rPr lang="fi-FI" dirty="0"/>
              <a:t>Lisää rahaa tutkimukseen, innovaatioiden edistämiseen ja nuoriin</a:t>
            </a:r>
          </a:p>
          <a:p>
            <a:r>
              <a:rPr lang="fi-FI" dirty="0"/>
              <a:t>Koheesiopolitiikka: Suomi Uuttamaata ja Ahvenanmaata </a:t>
            </a:r>
            <a:r>
              <a:rPr lang="fi-FI" dirty="0" smtClean="0"/>
              <a:t>lukuun ottamatta </a:t>
            </a:r>
            <a:r>
              <a:rPr lang="fi-FI" dirty="0"/>
              <a:t>siirtymäalueita, vaikutukset </a:t>
            </a:r>
            <a:r>
              <a:rPr lang="fi-FI" dirty="0" smtClean="0"/>
              <a:t>koheesiopoliittiseen rahoituksen </a:t>
            </a:r>
            <a:r>
              <a:rPr lang="fi-FI" dirty="0"/>
              <a:t>saantoon positiivisia (+ 5</a:t>
            </a:r>
            <a:r>
              <a:rPr lang="fi-FI" dirty="0" smtClean="0"/>
              <a:t>%, m. 100 milj. euroa lisäystä nykyisen ohjelmakauden saantoon)</a:t>
            </a:r>
            <a:endParaRPr lang="fi-FI" dirty="0"/>
          </a:p>
          <a:p>
            <a:r>
              <a:rPr lang="fi-FI" dirty="0"/>
              <a:t>maaseudun kehittämisohjelman osuus pienenee 48 milj. euroa </a:t>
            </a:r>
            <a:r>
              <a:rPr lang="fi-FI" dirty="0" smtClean="0"/>
              <a:t>vuodessa -&gt; kokonaisrahoituksen vähentyessä edessä </a:t>
            </a:r>
            <a:r>
              <a:rPr lang="fi-FI" dirty="0"/>
              <a:t>leikkauksia myös LEADER-ryhmien kehyksiin. </a:t>
            </a:r>
            <a:endParaRPr lang="fi-FI" dirty="0" smtClean="0"/>
          </a:p>
          <a:p>
            <a:r>
              <a:rPr lang="fi-FI" dirty="0" smtClean="0"/>
              <a:t>Pohjoisen syrjäisen ja harvaan asutun alueen erityisrahoitus säilyy 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384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Tilannekatsaus EU-tason valmisteluun:</a:t>
            </a:r>
            <a:br>
              <a:rPr lang="fi-FI" sz="2800" dirty="0" smtClean="0"/>
            </a:b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EU:n komissio antoi esityksensä sekä monivuotisesta rahoituskehyksestä että toimintaa ohjaavista asetuksista</a:t>
            </a:r>
            <a:r>
              <a:rPr lang="fi-FI" dirty="0"/>
              <a:t> </a:t>
            </a:r>
            <a:r>
              <a:rPr lang="fi-FI" dirty="0" smtClean="0"/>
              <a:t>keväällä 2018</a:t>
            </a:r>
          </a:p>
          <a:p>
            <a:r>
              <a:rPr lang="fi-FI" dirty="0" smtClean="0"/>
              <a:t>EU:n parlamentti on antanut lausuntonsa komission esityksiin ennen toukokuun vaaleja</a:t>
            </a:r>
          </a:p>
          <a:p>
            <a:r>
              <a:rPr lang="fi-FI" dirty="0" smtClean="0"/>
              <a:t>Suomen EU-puheenjohtajakaudella on tarkoitus päästä eteenpäin ns. </a:t>
            </a:r>
            <a:r>
              <a:rPr lang="fi-FI" dirty="0" err="1" smtClean="0"/>
              <a:t>trilogeissa</a:t>
            </a:r>
            <a:r>
              <a:rPr lang="fi-FI" dirty="0"/>
              <a:t> </a:t>
            </a:r>
            <a:r>
              <a:rPr lang="fi-FI" dirty="0" smtClean="0"/>
              <a:t>eli neuvotteluissa jotka käydään komission, neuvoston sekä parlamentin edustajien kesken. Käytännössä </a:t>
            </a:r>
            <a:r>
              <a:rPr lang="fi-FI" dirty="0" err="1" smtClean="0"/>
              <a:t>trilogit</a:t>
            </a:r>
            <a:r>
              <a:rPr lang="fi-FI" dirty="0" smtClean="0"/>
              <a:t> pääsevät käynnistymään lokakuussa.</a:t>
            </a:r>
          </a:p>
          <a:p>
            <a:r>
              <a:rPr lang="fi-FI" dirty="0" smtClean="0"/>
              <a:t>Suomi yrittää tehdä sovintoehdotuksen monivuotisesta rahoituskehyksestä mutta todennäköisesti ratkaisu siirtyy Kroatian/Saksan puheenjohtajakausille 2020.</a:t>
            </a:r>
          </a:p>
          <a:p>
            <a:r>
              <a:rPr lang="fi-FI" dirty="0" smtClean="0"/>
              <a:t>Jotta uusi ohjelmakausi pääsisi käynnistymään 1.1.2021, on ratkaisut saavutettava viimeistään syyskuussa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pPr/>
              <a:t>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231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Rakennerahasto-ohjelmatyötä sekä rajanylittävää yhteistyötä ohjaavat sisältöasetukset: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EAKR: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1400" dirty="0"/>
              <a:t>EAKR-asetuksessa säädellään mm. ohjelmien temaattisen keskittämisen tasosta, joka vaihtelee eri alueluokkien välillä. Suomen osalta </a:t>
            </a:r>
            <a:r>
              <a:rPr lang="fi-FI" sz="1400" dirty="0" smtClean="0"/>
              <a:t>vähintään </a:t>
            </a:r>
            <a:r>
              <a:rPr lang="fi-FI" sz="1400" dirty="0"/>
              <a:t>45% tulisi kohdentaa älykkäämmän Euroopan tavoitteeseen ja vähintään 30% vihreämpää ja vähähiilisempää Eurooppaa edistävään tavoitteeseen. </a:t>
            </a:r>
            <a:endParaRPr lang="fi-FI" sz="1400" dirty="0" smtClean="0"/>
          </a:p>
          <a:p>
            <a:endParaRPr lang="fi-FI" sz="1400" dirty="0"/>
          </a:p>
          <a:p>
            <a:r>
              <a:rPr lang="fi-FI" sz="1400" dirty="0" smtClean="0"/>
              <a:t>Asetusesitys </a:t>
            </a:r>
            <a:r>
              <a:rPr lang="fi-FI" sz="1400" dirty="0"/>
              <a:t>sisältää myös alueellisten erityispiirteiden huomioon ottamista koskevia erityissäännöksiä kuten kestävä kaupunkikehitys, yhdennetty alueellinen kehitys sekä eurooppalainen kaupunkialoite.</a:t>
            </a:r>
            <a:endParaRPr lang="fi-FI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ESR+: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sz="1600" dirty="0"/>
              <a:t>Euroopan sosiaalirahasto plus-kokonaisuuden avulla pyritään edistämään täystyöllisyyttä, työpaikkojen laatua ja tuottavuutta, maantieteellistä ja ammatillista liikkuvuutta EU:n sisällä sekä vahvistamaan koulutusta ja osaamista. Lisäksi pyritään parantamaan koulutusjärjestelmiä sekä edistämään sosiaalista osallisuutta ja terveyttä</a:t>
            </a:r>
            <a:r>
              <a:rPr lang="fi-FI" sz="1600" dirty="0" smtClean="0"/>
              <a:t>.</a:t>
            </a:r>
            <a:r>
              <a:rPr lang="fi-FI" dirty="0"/>
              <a:t> </a:t>
            </a:r>
            <a:r>
              <a:rPr lang="fi-FI" sz="1600" dirty="0" smtClean="0"/>
              <a:t>Kokonaisuus yhdistää viisi nykyisin itsenäisinä toimivaa ohjelmaa.</a:t>
            </a:r>
            <a:endParaRPr lang="fi-FI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i-FI" dirty="0" smtClean="0"/>
              <a:t>INTERREG: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fi-FI" sz="1600" dirty="0" smtClean="0"/>
              <a:t>Komissio esitti alun perin Suomelle epäedullisia uudistuksia ohjelmien rakenteeseen mutta parlamentin ja jäsenmaiden näkemykset painottavat nykyisen rakenteen jatkoa (kahdenväliset, valtioiden väliset ja koko Euroopan kattavat yhteistyöohjelmat).</a:t>
            </a:r>
          </a:p>
          <a:p>
            <a:endParaRPr lang="fi-FI" sz="1600" dirty="0" smtClean="0"/>
          </a:p>
          <a:p>
            <a:r>
              <a:rPr lang="fi-FI" sz="1600" dirty="0" smtClean="0"/>
              <a:t>Ulkorajaohjelmien </a:t>
            </a:r>
            <a:r>
              <a:rPr lang="fi-FI" sz="1600" dirty="0"/>
              <a:t>osalta komission esitykset yksinkertaistavat nykyisiä </a:t>
            </a:r>
            <a:r>
              <a:rPr lang="fi-FI" sz="1600" dirty="0" smtClean="0"/>
              <a:t>menettelyjä.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2455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Suomen maaraportti 2019: </a:t>
            </a:r>
            <a:r>
              <a:rPr lang="fi-FI" sz="2800" dirty="0" err="1" smtClean="0"/>
              <a:t>koheesiopoliit-tista</a:t>
            </a:r>
            <a:r>
              <a:rPr lang="fi-FI" sz="2800" dirty="0" smtClean="0"/>
              <a:t> rahoitusta koskevat investointi-ohjeet: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Komission yksiköiden alustavat näkemykset ensisijaisista investointialoista ja tehokkaan toteuttamisen puitteista:</a:t>
            </a:r>
            <a:endParaRPr lang="fi-FI" dirty="0"/>
          </a:p>
          <a:p>
            <a:pPr lvl="1"/>
            <a:r>
              <a:rPr lang="fi-FI" dirty="0" smtClean="0"/>
              <a:t>Älykkäämpi Eurooppa – innovatiiviset ja älykkäät teollisuuden muutokset:</a:t>
            </a:r>
          </a:p>
          <a:p>
            <a:pPr lvl="2"/>
            <a:r>
              <a:rPr lang="fi-FI" dirty="0" smtClean="0"/>
              <a:t>Älykäs erikoistuminen, yritysten innovointitoiminnan vahvistaminen</a:t>
            </a:r>
          </a:p>
          <a:p>
            <a:pPr lvl="2"/>
            <a:r>
              <a:rPr lang="fi-FI" dirty="0" smtClean="0"/>
              <a:t>Pk-yritysten kasvun ja kilpailukyvyn vahvistaminen</a:t>
            </a:r>
          </a:p>
          <a:p>
            <a:pPr lvl="2"/>
            <a:r>
              <a:rPr lang="fi-FI" dirty="0" smtClean="0"/>
              <a:t>Em. Teemoissa osaamisen kehittäminen</a:t>
            </a:r>
          </a:p>
          <a:p>
            <a:pPr lvl="1"/>
            <a:r>
              <a:rPr lang="fi-FI" dirty="0" smtClean="0"/>
              <a:t>Sosiaalisempi Eurooppa – Euroopan sosiaalisten oikeuksien pilarin toimeenpano:</a:t>
            </a:r>
            <a:endParaRPr lang="fi-FI" dirty="0"/>
          </a:p>
          <a:p>
            <a:pPr lvl="2"/>
            <a:r>
              <a:rPr lang="fi-FI" dirty="0" smtClean="0"/>
              <a:t>Työnsaantimahdollisuuksien parantaminen</a:t>
            </a:r>
          </a:p>
          <a:p>
            <a:pPr lvl="2"/>
            <a:r>
              <a:rPr lang="fi-FI" dirty="0" smtClean="0"/>
              <a:t>Elinikäinen oppiminen, uusien osaamisvaatimusten ennakoiminen</a:t>
            </a:r>
          </a:p>
          <a:p>
            <a:pPr lvl="2"/>
            <a:r>
              <a:rPr lang="fi-FI" dirty="0" smtClean="0"/>
              <a:t>Aktiivisen osallisuuden tukeminen</a:t>
            </a:r>
            <a:endParaRPr lang="fi-FI" dirty="0"/>
          </a:p>
          <a:p>
            <a:r>
              <a:rPr lang="fi-FI" dirty="0" smtClean="0"/>
              <a:t>Suomelle tärkeä vihreämmän ja vähähiilisemmän Euroopan tavoite voidaan sisällyttää älykkäämmän Euroopan tavoitteeseen (ilmastonmuutoksen hillintään uusia </a:t>
            </a:r>
            <a:r>
              <a:rPr lang="fi-FI" dirty="0" err="1" smtClean="0"/>
              <a:t>innovatioita</a:t>
            </a:r>
            <a:r>
              <a:rPr lang="fi-FI" dirty="0" smtClean="0"/>
              <a:t>), saavutettavuuden tavoite puuttuu komission näkemyksistä</a:t>
            </a:r>
          </a:p>
          <a:p>
            <a:r>
              <a:rPr lang="fi-FI" dirty="0" smtClean="0"/>
              <a:t>Kokonaisuudessaan komission näkemykset muodostavat hyvän lähtökohdan jatkoneuvotteluille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pPr/>
              <a:t>7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418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404813"/>
            <a:ext cx="9217645" cy="575915"/>
          </a:xfrm>
        </p:spPr>
        <p:txBody>
          <a:bodyPr/>
          <a:lstStyle/>
          <a:p>
            <a:r>
              <a:rPr lang="fi-FI" dirty="0" smtClean="0"/>
              <a:t>Kansallisessa ohjelmavalmistelussa esillä ollutta: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052736"/>
            <a:ext cx="9073008" cy="5328593"/>
          </a:xfrm>
        </p:spPr>
        <p:txBody>
          <a:bodyPr/>
          <a:lstStyle/>
          <a:p>
            <a:r>
              <a:rPr lang="fi-FI" dirty="0"/>
              <a:t>Miten kunnat saadaan enemmän mukaan ohjelman toteutukseen -&gt; </a:t>
            </a:r>
            <a:r>
              <a:rPr lang="fi-FI" dirty="0" smtClean="0"/>
              <a:t>ohjelmasisällöt!</a:t>
            </a:r>
          </a:p>
          <a:p>
            <a:r>
              <a:rPr lang="fi-FI" dirty="0" smtClean="0"/>
              <a:t>Älykkään </a:t>
            </a:r>
            <a:r>
              <a:rPr lang="fi-FI" dirty="0"/>
              <a:t>erikoistumisen strategioiden tärkeys</a:t>
            </a:r>
          </a:p>
          <a:p>
            <a:r>
              <a:rPr lang="fi-FI" dirty="0"/>
              <a:t>Valtakunnallisen toiminnan uudistamisen tarpeet</a:t>
            </a:r>
          </a:p>
          <a:p>
            <a:r>
              <a:rPr lang="fi-FI" dirty="0"/>
              <a:t>Kansainvälisyyden korostuminen käytännön hankkeissa, miten toteutetaan</a:t>
            </a:r>
          </a:p>
          <a:p>
            <a:r>
              <a:rPr lang="fi-FI" dirty="0"/>
              <a:t>Kestävä kaupunkikehittäminen: kiinnostus laajentaa nykyistä 6AIKA-kokoonpanoa (erityisesti Lahti, Jyväskylä ja Kuopio), tarve kaupunkien väliselle vertaisoppimiselle , sisällön uudistaminen -&gt; teema-, ekosysteemi- vai kaupunkiverkostokehittämistä?</a:t>
            </a:r>
          </a:p>
          <a:p>
            <a:r>
              <a:rPr lang="fi-FI" dirty="0"/>
              <a:t>Miten yhteensovitus maaseudun kehittämisen (yritystuet) ja yhteisölähtöisen paikallisen kehittämisen  (LEADER) kanssa toteutetaan</a:t>
            </a:r>
            <a:r>
              <a:rPr lang="fi-FI" dirty="0" smtClean="0"/>
              <a:t>?</a:t>
            </a:r>
          </a:p>
          <a:p>
            <a:r>
              <a:rPr lang="fi-FI" dirty="0" smtClean="0"/>
              <a:t>Millaista kansalaistoimijalähtöistä kehittämistä tuetaan?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pPr/>
              <a:t>8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99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Kansallinen alue- ja rakennepolitiikka:</a:t>
            </a:r>
            <a:br>
              <a:rPr lang="fi-FI" dirty="0" smtClean="0"/>
            </a:br>
            <a:r>
              <a:rPr lang="fi-FI" dirty="0" smtClean="0"/>
              <a:t>hallitusohjelma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pPr/>
              <a:t>9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662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 Kommunförbundet">
  <a:themeElements>
    <a:clrScheme name="Kuntaliitto">
      <a:dk1>
        <a:srgbClr val="191919"/>
      </a:dk1>
      <a:lt1>
        <a:sysClr val="window" lastClr="FFFFFF"/>
      </a:lt1>
      <a:dk2>
        <a:srgbClr val="6B8F00"/>
      </a:dk2>
      <a:lt2>
        <a:srgbClr val="A1ADC7"/>
      </a:lt2>
      <a:accent1>
        <a:srgbClr val="002E63"/>
      </a:accent1>
      <a:accent2>
        <a:srgbClr val="00A6D6"/>
      </a:accent2>
      <a:accent3>
        <a:srgbClr val="9E4DAB"/>
      </a:accent3>
      <a:accent4>
        <a:srgbClr val="E0AD12"/>
      </a:accent4>
      <a:accent5>
        <a:srgbClr val="F25900"/>
      </a:accent5>
      <a:accent6>
        <a:srgbClr val="EBE657"/>
      </a:accent6>
      <a:hlink>
        <a:srgbClr val="00A6D6"/>
      </a:hlink>
      <a:folHlink>
        <a:srgbClr val="00A6D6"/>
      </a:folHlink>
    </a:clrScheme>
    <a:fontScheme name="Sitaatti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sitaattipohjilla.potx [Vain luku]" id="{21CA9D76-6CB6-4016-80AF-C105CB738B95}" vid="{862E49BE-6BE1-4291-A409-3703E21EE277}"/>
    </a:ext>
  </a:extLst>
</a:theme>
</file>

<file path=ppt/theme/theme2.xml><?xml version="1.0" encoding="utf-8"?>
<a:theme xmlns:a="http://schemas.openxmlformats.org/drawingml/2006/main" name="Office Theme">
  <a:themeElements>
    <a:clrScheme name="Kuntaliitto">
      <a:dk1>
        <a:srgbClr val="191919"/>
      </a:dk1>
      <a:lt1>
        <a:sysClr val="window" lastClr="FFFFFF"/>
      </a:lt1>
      <a:dk2>
        <a:srgbClr val="6B8F00"/>
      </a:dk2>
      <a:lt2>
        <a:srgbClr val="A1ADC7"/>
      </a:lt2>
      <a:accent1>
        <a:srgbClr val="002E63"/>
      </a:accent1>
      <a:accent2>
        <a:srgbClr val="00A6D6"/>
      </a:accent2>
      <a:accent3>
        <a:srgbClr val="9E4DAB"/>
      </a:accent3>
      <a:accent4>
        <a:srgbClr val="E0AD12"/>
      </a:accent4>
      <a:accent5>
        <a:srgbClr val="F25900"/>
      </a:accent5>
      <a:accent6>
        <a:srgbClr val="EBE657"/>
      </a:accent6>
      <a:hlink>
        <a:srgbClr val="00A6D6"/>
      </a:hlink>
      <a:folHlink>
        <a:srgbClr val="00A6D6"/>
      </a:folHlink>
    </a:clrScheme>
    <a:fontScheme name="Kuntaliit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">
      <a:dk1>
        <a:srgbClr val="191919"/>
      </a:dk1>
      <a:lt1>
        <a:sysClr val="window" lastClr="FFFFFF"/>
      </a:lt1>
      <a:dk2>
        <a:srgbClr val="6B8F00"/>
      </a:dk2>
      <a:lt2>
        <a:srgbClr val="A1ADC7"/>
      </a:lt2>
      <a:accent1>
        <a:srgbClr val="002E63"/>
      </a:accent1>
      <a:accent2>
        <a:srgbClr val="00A6D6"/>
      </a:accent2>
      <a:accent3>
        <a:srgbClr val="9E4DAB"/>
      </a:accent3>
      <a:accent4>
        <a:srgbClr val="E0AD12"/>
      </a:accent4>
      <a:accent5>
        <a:srgbClr val="F25900"/>
      </a:accent5>
      <a:accent6>
        <a:srgbClr val="EBE657"/>
      </a:accent6>
      <a:hlink>
        <a:srgbClr val="00A6D6"/>
      </a:hlink>
      <a:folHlink>
        <a:srgbClr val="00A6D6"/>
      </a:folHlink>
    </a:clrScheme>
    <a:fontScheme name="Kuntaliit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AA83C2636AC489B378F40E030EFA3" ma:contentTypeVersion="8" ma:contentTypeDescription="Create a new document." ma:contentTypeScope="" ma:versionID="58685ef4c856af51370ec59de60b17a2">
  <xsd:schema xmlns:xsd="http://www.w3.org/2001/XMLSchema" xmlns:xs="http://www.w3.org/2001/XMLSchema" xmlns:p="http://schemas.microsoft.com/office/2006/metadata/properties" xmlns:ns3="c1b4934c-c22b-4a26-a47f-2f620cf09cd5" targetNamespace="http://schemas.microsoft.com/office/2006/metadata/properties" ma:root="true" ma:fieldsID="28a9ebc88d1dedf77b9c656841fc9ddc" ns3:_="">
    <xsd:import namespace="c1b4934c-c22b-4a26-a47f-2f620cf09c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4934c-c22b-4a26-a47f-2f620cf09c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7B1DDF-C789-44FB-80D6-5CBBF5A738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E9D337-11A2-4A73-946D-8F81466BCD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b4934c-c22b-4a26-a47f-2f620cf09c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EB3682-A3DA-43BA-AF73-9C8B58A5FAE9}">
  <ds:schemaRefs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1b4934c-c22b-4a26-a47f-2f620cf09c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873</Words>
  <Application>Microsoft Office PowerPoint</Application>
  <PresentationFormat>Laajakuva</PresentationFormat>
  <Paragraphs>98</Paragraphs>
  <Slides>12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Roboto</vt:lpstr>
      <vt:lpstr>Roboto Light</vt:lpstr>
      <vt:lpstr>Wingdings</vt:lpstr>
      <vt:lpstr>Kuntaliitto Kommunförbundet</vt:lpstr>
      <vt:lpstr>EU- ja kansallinen alue- ja rakennepolitiikka</vt:lpstr>
      <vt:lpstr>EU:n ohjelmakausi 2021-2027: Keskeiset sisällöt ja rahoitus</vt:lpstr>
      <vt:lpstr>EU:n uusi ohjelmakausi - vähemmän painopisteitä, enemmän EU-lisäarvoa:</vt:lpstr>
      <vt:lpstr>Esitys monivuotisesta rahoituskehyksestä:</vt:lpstr>
      <vt:lpstr>Tilannekatsaus EU-tason valmisteluun: </vt:lpstr>
      <vt:lpstr>Rakennerahasto-ohjelmatyötä sekä rajanylittävää yhteistyötä ohjaavat sisältöasetukset:</vt:lpstr>
      <vt:lpstr>Suomen maaraportti 2019: koheesiopoliit-tista rahoitusta koskevat investointi-ohjeet:</vt:lpstr>
      <vt:lpstr>Kansallisessa ohjelmavalmistelussa esillä ollutta:</vt:lpstr>
      <vt:lpstr>Kansallinen alue- ja rakennepolitiikka: hallitusohjelma</vt:lpstr>
      <vt:lpstr>Aluekehittämispäätöksen valmistelu:</vt:lpstr>
      <vt:lpstr>Aluekehittämislainsäädännön uudistaminen:</vt:lpstr>
      <vt:lpstr>Kiitos!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2019-09-08T11:51:45Z</dcterms:created>
  <dcterms:modified xsi:type="dcterms:W3CDTF">2019-09-12T11:05:38Z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0x010100A79AA83C2636AC489B378F40E030EFA3</vt:lpwstr>
  </property>
</Properties>
</file>